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Override1.xml" ContentType="application/vnd.openxmlformats-officedocument.themeOverr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sldIdLst>
    <p:sldId id="298" r:id="rId5"/>
    <p:sldId id="315" r:id="rId6"/>
    <p:sldId id="299" r:id="rId7"/>
    <p:sldId id="300" r:id="rId8"/>
    <p:sldId id="309" r:id="rId9"/>
    <p:sldId id="308" r:id="rId10"/>
    <p:sldId id="301" r:id="rId11"/>
    <p:sldId id="302" r:id="rId12"/>
    <p:sldId id="303" r:id="rId13"/>
    <p:sldId id="304" r:id="rId14"/>
    <p:sldId id="305" r:id="rId15"/>
    <p:sldId id="310" r:id="rId16"/>
    <p:sldId id="312" r:id="rId17"/>
    <p:sldId id="313" r:id="rId18"/>
    <p:sldId id="306" r:id="rId19"/>
    <p:sldId id="307" r:id="rId20"/>
    <p:sldId id="314" r:id="rId21"/>
    <p:sldId id="311" r:id="rId22"/>
    <p:sldId id="316"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19" autoAdjust="0"/>
  </p:normalViewPr>
  <p:slideViewPr>
    <p:cSldViewPr snapToGrid="0">
      <p:cViewPr varScale="1">
        <p:scale>
          <a:sx n="79" d="100"/>
          <a:sy n="79" d="100"/>
        </p:scale>
        <p:origin x="152"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2/23/2024</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234375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2/23/2024</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404659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2/23/2024</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627835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2/23/2024</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883595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2/23/2024</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639257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2/23/2024</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685433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2/23/2024</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333937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2/23/2024</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7711844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2/23/2024</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016137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2/23/2024</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60309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15.jpeg"/></Relationships>
</file>

<file path=ppt/slides/_rels/slide1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18.jpeg"/></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 Id="rId5" Type="http://schemas.openxmlformats.org/officeDocument/2006/relationships/image" Target="../media/image5.jpeg"/><Relationship Id="rId4" Type="http://schemas.openxmlformats.org/officeDocument/2006/relationships/image" Target="../media/image4.jpeg"/></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8.jpeg"/></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6.jpeg"/><Relationship Id="rId1" Type="http://schemas.openxmlformats.org/officeDocument/2006/relationships/slideLayout" Target="../slideLayouts/slideLayout7.xml"/><Relationship Id="rId5" Type="http://schemas.openxmlformats.org/officeDocument/2006/relationships/image" Target="../media/image12.jpe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2FDF0794-1B86-42B2-B8C7-F60123E638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Franklin Gothic Book" panose="020F0502020204030204"/>
              <a:ea typeface="+mn-ea"/>
              <a:cs typeface="+mn-cs"/>
            </a:endParaRPr>
          </a:p>
        </p:txBody>
      </p:sp>
      <p:pic>
        <p:nvPicPr>
          <p:cNvPr id="4" name="Picture 3" descr="A close up of a piece of paper with a pencil laying on top">
            <a:extLst>
              <a:ext uri="{FF2B5EF4-FFF2-40B4-BE49-F238E27FC236}">
                <a16:creationId xmlns:a16="http://schemas.microsoft.com/office/drawing/2014/main" id="{65810330-F0B5-43C9-BC34-094FFB5C0529}"/>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3273" y="0"/>
            <a:ext cx="12191980" cy="6858000"/>
          </a:xfrm>
          <a:prstGeom prst="rect">
            <a:avLst/>
          </a:prstGeom>
        </p:spPr>
      </p:pic>
      <p:sp>
        <p:nvSpPr>
          <p:cNvPr id="35" name="Rectangle 34">
            <a:extLst>
              <a:ext uri="{FF2B5EF4-FFF2-40B4-BE49-F238E27FC236}">
                <a16:creationId xmlns:a16="http://schemas.microsoft.com/office/drawing/2014/main" id="{C5373426-E26E-431D-959C-5DB96C0B6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12607" y="1238442"/>
            <a:ext cx="3635926" cy="4355751"/>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Franklin Gothic Book" panose="020F0502020204030204"/>
              <a:ea typeface="+mn-ea"/>
              <a:cs typeface="+mn-cs"/>
            </a:endParaRPr>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8035391" y="1475234"/>
            <a:ext cx="3406747" cy="2901694"/>
          </a:xfrm>
        </p:spPr>
        <p:txBody>
          <a:bodyPr anchor="b">
            <a:normAutofit/>
          </a:bodyPr>
          <a:lstStyle/>
          <a:p>
            <a:r>
              <a:rPr lang="en-US" sz="3900" dirty="0">
                <a:solidFill>
                  <a:schemeClr val="tx1"/>
                </a:solidFill>
              </a:rPr>
              <a:t>BANK LOAN OF CUSTOMERS</a:t>
            </a:r>
          </a:p>
        </p:txBody>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8127750" y="4608576"/>
            <a:ext cx="3205640" cy="774186"/>
          </a:xfrm>
        </p:spPr>
        <p:txBody>
          <a:bodyPr anchor="t">
            <a:normAutofit/>
          </a:bodyPr>
          <a:lstStyle/>
          <a:p>
            <a:pPr>
              <a:lnSpc>
                <a:spcPct val="100000"/>
              </a:lnSpc>
            </a:pPr>
            <a:r>
              <a:rPr lang="en-US" sz="1600" dirty="0"/>
              <a:t>DOMAIN:- </a:t>
            </a:r>
            <a:r>
              <a:rPr lang="en-US" sz="1600" dirty="0">
                <a:latin typeface="Arial Rounded MT Bold" panose="020F0704030504030204" pitchFamily="34" charset="0"/>
              </a:rPr>
              <a:t>FINANCE</a:t>
            </a:r>
          </a:p>
        </p:txBody>
      </p:sp>
      <p:cxnSp>
        <p:nvCxnSpPr>
          <p:cNvPr id="37" name="Straight Connector 36">
            <a:extLst>
              <a:ext uri="{FF2B5EF4-FFF2-40B4-BE49-F238E27FC236}">
                <a16:creationId xmlns:a16="http://schemas.microsoft.com/office/drawing/2014/main" id="{96D07482-83A3-4451-943C-B469610829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76090" y="4508519"/>
            <a:ext cx="310896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EDC90921-9082-491B-940E-827D679F34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93143965"/>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3">
            <a:lumMod val="20000"/>
            <a:lumOff val="80000"/>
          </a:schemeClr>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CAE606A-9F67-8287-20ED-FD00D326A7FE}"/>
              </a:ext>
            </a:extLst>
          </p:cNvPr>
          <p:cNvSpPr txBox="1"/>
          <p:nvPr/>
        </p:nvSpPr>
        <p:spPr>
          <a:xfrm>
            <a:off x="960929" y="761168"/>
            <a:ext cx="5310398" cy="3093154"/>
          </a:xfrm>
          <a:prstGeom prst="rect">
            <a:avLst/>
          </a:prstGeom>
          <a:noFill/>
        </p:spPr>
        <p:txBody>
          <a:bodyPr wrap="square">
            <a:spAutoFit/>
          </a:bodyPr>
          <a:lstStyle/>
          <a:p>
            <a:r>
              <a:rPr lang="en-IN" sz="2100" dirty="0">
                <a:latin typeface="Arial Rounded MT Bold" panose="020F0704030504030204" pitchFamily="34" charset="0"/>
              </a:rPr>
              <a:t>KPI 4</a:t>
            </a:r>
            <a:r>
              <a:rPr lang="en-IN" sz="2100" dirty="0"/>
              <a:t>:- </a:t>
            </a:r>
            <a:r>
              <a:rPr lang="en-IN" sz="2100" dirty="0">
                <a:latin typeface="Berlin Sans FB" panose="020E0602020502020306" pitchFamily="34" charset="0"/>
              </a:rPr>
              <a:t>State wise and month wise loan status</a:t>
            </a:r>
          </a:p>
          <a:p>
            <a:endParaRPr lang="en-IN" dirty="0">
              <a:solidFill>
                <a:schemeClr val="tx1">
                  <a:lumMod val="75000"/>
                  <a:lumOff val="25000"/>
                </a:schemeClr>
              </a:solidFill>
              <a:latin typeface="Berlin Sans FB" panose="020E0602020502020306" pitchFamily="34" charset="0"/>
            </a:endParaRPr>
          </a:p>
          <a:p>
            <a:pPr marL="285750" indent="-285750" algn="just">
              <a:buClr>
                <a:schemeClr val="accent1"/>
              </a:buClr>
              <a:buFont typeface="Wingdings" panose="05000000000000000000" pitchFamily="2" charset="2"/>
              <a:buChar char="q"/>
            </a:pPr>
            <a:r>
              <a:rPr lang="en-IN" sz="2000" dirty="0">
                <a:latin typeface="+mj-lt"/>
              </a:rPr>
              <a:t>In this KPI, these text tables </a:t>
            </a:r>
            <a:r>
              <a:rPr lang="en-US" sz="2000" dirty="0">
                <a:latin typeface="+mj-lt"/>
              </a:rPr>
              <a:t>investigate the loan status across different states and months to detect any geographical or temporal variations that may impact loan performance and repayment.</a:t>
            </a:r>
            <a:endParaRPr lang="en-IN" sz="2000" dirty="0">
              <a:latin typeface="+mj-lt"/>
            </a:endParaRPr>
          </a:p>
          <a:p>
            <a:endParaRPr lang="en-IN" dirty="0">
              <a:latin typeface="+mj-lt"/>
            </a:endParaRPr>
          </a:p>
          <a:p>
            <a:pPr marL="285750" indent="-285750">
              <a:buClr>
                <a:schemeClr val="accent1"/>
              </a:buClr>
              <a:buFont typeface="Wingdings" panose="05000000000000000000" pitchFamily="2" charset="2"/>
              <a:buChar char="q"/>
            </a:pPr>
            <a:endParaRPr lang="en-IN" dirty="0">
              <a:solidFill>
                <a:schemeClr val="tx1">
                  <a:lumMod val="75000"/>
                  <a:lumOff val="25000"/>
                </a:schemeClr>
              </a:solidFill>
              <a:latin typeface="Berlin Sans FB" panose="020E0602020502020306" pitchFamily="34" charset="0"/>
            </a:endParaRPr>
          </a:p>
        </p:txBody>
      </p:sp>
      <p:pic>
        <p:nvPicPr>
          <p:cNvPr id="13" name="Picture 12">
            <a:extLst>
              <a:ext uri="{FF2B5EF4-FFF2-40B4-BE49-F238E27FC236}">
                <a16:creationId xmlns:a16="http://schemas.microsoft.com/office/drawing/2014/main" id="{127DE1C2-FD80-953E-D04B-BCB2991CAAA9}"/>
              </a:ext>
            </a:extLst>
          </p:cNvPr>
          <p:cNvPicPr>
            <a:picLocks noChangeAspect="1"/>
          </p:cNvPicPr>
          <p:nvPr/>
        </p:nvPicPr>
        <p:blipFill>
          <a:blip r:embed="rId2"/>
          <a:stretch>
            <a:fillRect/>
          </a:stretch>
        </p:blipFill>
        <p:spPr>
          <a:xfrm>
            <a:off x="6777693" y="825388"/>
            <a:ext cx="4850562" cy="1569854"/>
          </a:xfrm>
          <a:prstGeom prst="rect">
            <a:avLst/>
          </a:prstGeom>
        </p:spPr>
      </p:pic>
      <p:pic>
        <p:nvPicPr>
          <p:cNvPr id="15" name="Picture 14">
            <a:extLst>
              <a:ext uri="{FF2B5EF4-FFF2-40B4-BE49-F238E27FC236}">
                <a16:creationId xmlns:a16="http://schemas.microsoft.com/office/drawing/2014/main" id="{928CBEB8-1ADA-F4D4-6E00-8AB3A02903B8}"/>
              </a:ext>
            </a:extLst>
          </p:cNvPr>
          <p:cNvPicPr>
            <a:picLocks noChangeAspect="1"/>
          </p:cNvPicPr>
          <p:nvPr/>
        </p:nvPicPr>
        <p:blipFill>
          <a:blip r:embed="rId3"/>
          <a:stretch>
            <a:fillRect/>
          </a:stretch>
        </p:blipFill>
        <p:spPr>
          <a:xfrm>
            <a:off x="6777693" y="2395242"/>
            <a:ext cx="1582349" cy="2872251"/>
          </a:xfrm>
          <a:prstGeom prst="rect">
            <a:avLst/>
          </a:prstGeom>
        </p:spPr>
      </p:pic>
      <p:pic>
        <p:nvPicPr>
          <p:cNvPr id="17" name="Picture 16">
            <a:extLst>
              <a:ext uri="{FF2B5EF4-FFF2-40B4-BE49-F238E27FC236}">
                <a16:creationId xmlns:a16="http://schemas.microsoft.com/office/drawing/2014/main" id="{07773E33-F2C3-CCF0-BAB7-92FAD7A9B6D2}"/>
              </a:ext>
            </a:extLst>
          </p:cNvPr>
          <p:cNvPicPr>
            <a:picLocks noChangeAspect="1"/>
          </p:cNvPicPr>
          <p:nvPr/>
        </p:nvPicPr>
        <p:blipFill>
          <a:blip r:embed="rId4"/>
          <a:stretch>
            <a:fillRect/>
          </a:stretch>
        </p:blipFill>
        <p:spPr>
          <a:xfrm>
            <a:off x="8360042" y="2395242"/>
            <a:ext cx="3268213" cy="1343278"/>
          </a:xfrm>
          <a:prstGeom prst="rect">
            <a:avLst/>
          </a:prstGeom>
        </p:spPr>
      </p:pic>
      <p:pic>
        <p:nvPicPr>
          <p:cNvPr id="19" name="Picture 18">
            <a:extLst>
              <a:ext uri="{FF2B5EF4-FFF2-40B4-BE49-F238E27FC236}">
                <a16:creationId xmlns:a16="http://schemas.microsoft.com/office/drawing/2014/main" id="{3D1F80ED-391B-21D5-86F8-A9BF46A64D9D}"/>
              </a:ext>
            </a:extLst>
          </p:cNvPr>
          <p:cNvPicPr>
            <a:picLocks noChangeAspect="1"/>
          </p:cNvPicPr>
          <p:nvPr/>
        </p:nvPicPr>
        <p:blipFill>
          <a:blip r:embed="rId5"/>
          <a:stretch>
            <a:fillRect/>
          </a:stretch>
        </p:blipFill>
        <p:spPr>
          <a:xfrm>
            <a:off x="8360042" y="3738520"/>
            <a:ext cx="3268213" cy="1528973"/>
          </a:xfrm>
          <a:prstGeom prst="rect">
            <a:avLst/>
          </a:prstGeom>
        </p:spPr>
      </p:pic>
    </p:spTree>
    <p:extLst>
      <p:ext uri="{BB962C8B-B14F-4D97-AF65-F5344CB8AC3E}">
        <p14:creationId xmlns:p14="http://schemas.microsoft.com/office/powerpoint/2010/main" val="10498353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3">
            <a:lumMod val="20000"/>
            <a:lumOff val="80000"/>
          </a:schemeClr>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38F7764-003A-AE45-60B2-93D9EF1BAD09}"/>
              </a:ext>
            </a:extLst>
          </p:cNvPr>
          <p:cNvSpPr txBox="1"/>
          <p:nvPr/>
        </p:nvSpPr>
        <p:spPr>
          <a:xfrm>
            <a:off x="888101" y="778286"/>
            <a:ext cx="5100006" cy="4308872"/>
          </a:xfrm>
          <a:prstGeom prst="rect">
            <a:avLst/>
          </a:prstGeom>
          <a:noFill/>
        </p:spPr>
        <p:txBody>
          <a:bodyPr wrap="square">
            <a:spAutoFit/>
          </a:bodyPr>
          <a:lstStyle/>
          <a:p>
            <a:r>
              <a:rPr lang="en-IN" sz="2100" dirty="0">
                <a:latin typeface="Arial Rounded MT Bold" panose="020F0704030504030204" pitchFamily="34" charset="0"/>
              </a:rPr>
              <a:t>KPI 5</a:t>
            </a:r>
            <a:r>
              <a:rPr lang="en-IN" sz="2100" dirty="0"/>
              <a:t>:- </a:t>
            </a:r>
            <a:r>
              <a:rPr lang="en-IN" sz="2100" dirty="0">
                <a:latin typeface="Berlin Sans FB" panose="020E0602020502020306" pitchFamily="34" charset="0"/>
              </a:rPr>
              <a:t>Home ownership Vs last payment date statistics</a:t>
            </a:r>
          </a:p>
          <a:p>
            <a:endParaRPr lang="en-IN" dirty="0">
              <a:solidFill>
                <a:schemeClr val="tx1">
                  <a:lumMod val="75000"/>
                  <a:lumOff val="25000"/>
                </a:schemeClr>
              </a:solidFill>
              <a:latin typeface="Berlin Sans FB" panose="020E0602020502020306" pitchFamily="34" charset="0"/>
            </a:endParaRPr>
          </a:p>
          <a:p>
            <a:pPr marL="285750" indent="-285750" algn="just">
              <a:buClr>
                <a:schemeClr val="accent1"/>
              </a:buClr>
              <a:buFont typeface="Wingdings" panose="05000000000000000000" pitchFamily="2" charset="2"/>
              <a:buChar char="q"/>
            </a:pPr>
            <a:r>
              <a:rPr lang="en-IN" sz="2000" dirty="0">
                <a:latin typeface="+mj-lt"/>
              </a:rPr>
              <a:t>This KPI shows comparison of last payment dates by home ownership where around 3K people own houses, till 19K people have rented homes and nearly 18K people have mortgage. Thus, showing us that maximum people </a:t>
            </a:r>
            <a:r>
              <a:rPr lang="en-IN" sz="2000" dirty="0" err="1">
                <a:latin typeface="+mj-lt"/>
              </a:rPr>
              <a:t>i.e</a:t>
            </a:r>
            <a:r>
              <a:rPr lang="en-IN" sz="2000" dirty="0">
                <a:latin typeface="+mj-lt"/>
              </a:rPr>
              <a:t> 19K have rented homes.</a:t>
            </a:r>
          </a:p>
          <a:p>
            <a:pPr marL="285750" indent="-285750">
              <a:buClr>
                <a:schemeClr val="accent1"/>
              </a:buClr>
              <a:buFont typeface="Wingdings" panose="05000000000000000000" pitchFamily="2" charset="2"/>
              <a:buChar char="q"/>
            </a:pPr>
            <a:endParaRPr lang="en-IN" dirty="0">
              <a:solidFill>
                <a:schemeClr val="tx1">
                  <a:lumMod val="75000"/>
                  <a:lumOff val="25000"/>
                </a:schemeClr>
              </a:solidFill>
              <a:latin typeface="Berlin Sans FB" panose="020E0602020502020306" pitchFamily="34" charset="0"/>
            </a:endParaRPr>
          </a:p>
          <a:p>
            <a:endParaRPr lang="en-IN" dirty="0">
              <a:solidFill>
                <a:schemeClr val="tx1">
                  <a:lumMod val="75000"/>
                  <a:lumOff val="25000"/>
                </a:schemeClr>
              </a:solidFill>
              <a:latin typeface="Berlin Sans FB" panose="020E0602020502020306" pitchFamily="34" charset="0"/>
            </a:endParaRPr>
          </a:p>
          <a:p>
            <a:pPr marL="285750" indent="-285750">
              <a:buClr>
                <a:schemeClr val="accent1"/>
              </a:buClr>
              <a:buFont typeface="Wingdings" panose="05000000000000000000" pitchFamily="2" charset="2"/>
              <a:buChar char="q"/>
            </a:pPr>
            <a:endParaRPr lang="en-IN" dirty="0">
              <a:solidFill>
                <a:schemeClr val="tx1">
                  <a:lumMod val="75000"/>
                  <a:lumOff val="25000"/>
                </a:schemeClr>
              </a:solidFill>
              <a:latin typeface="Berlin Sans FB" panose="020E0602020502020306" pitchFamily="34" charset="0"/>
            </a:endParaRPr>
          </a:p>
        </p:txBody>
      </p:sp>
      <p:pic>
        <p:nvPicPr>
          <p:cNvPr id="5" name="Picture 4">
            <a:extLst>
              <a:ext uri="{FF2B5EF4-FFF2-40B4-BE49-F238E27FC236}">
                <a16:creationId xmlns:a16="http://schemas.microsoft.com/office/drawing/2014/main" id="{FF31DE2B-D318-1A7F-20CD-D90C933AE3A4}"/>
              </a:ext>
            </a:extLst>
          </p:cNvPr>
          <p:cNvPicPr>
            <a:picLocks noChangeAspect="1"/>
          </p:cNvPicPr>
          <p:nvPr/>
        </p:nvPicPr>
        <p:blipFill>
          <a:blip r:embed="rId2"/>
          <a:stretch>
            <a:fillRect/>
          </a:stretch>
        </p:blipFill>
        <p:spPr>
          <a:xfrm>
            <a:off x="6891717" y="2624945"/>
            <a:ext cx="2495046" cy="1595051"/>
          </a:xfrm>
          <a:prstGeom prst="rect">
            <a:avLst/>
          </a:prstGeom>
        </p:spPr>
      </p:pic>
      <p:pic>
        <p:nvPicPr>
          <p:cNvPr id="7" name="Picture 6">
            <a:extLst>
              <a:ext uri="{FF2B5EF4-FFF2-40B4-BE49-F238E27FC236}">
                <a16:creationId xmlns:a16="http://schemas.microsoft.com/office/drawing/2014/main" id="{6E1F1A76-7D3A-D925-412D-BD2F290808F8}"/>
              </a:ext>
            </a:extLst>
          </p:cNvPr>
          <p:cNvPicPr>
            <a:picLocks noChangeAspect="1"/>
          </p:cNvPicPr>
          <p:nvPr/>
        </p:nvPicPr>
        <p:blipFill>
          <a:blip r:embed="rId3"/>
          <a:stretch>
            <a:fillRect/>
          </a:stretch>
        </p:blipFill>
        <p:spPr>
          <a:xfrm>
            <a:off x="9192552" y="1263419"/>
            <a:ext cx="2702740" cy="1444165"/>
          </a:xfrm>
          <a:prstGeom prst="rect">
            <a:avLst/>
          </a:prstGeom>
        </p:spPr>
      </p:pic>
      <p:pic>
        <p:nvPicPr>
          <p:cNvPr id="9" name="Picture 8">
            <a:extLst>
              <a:ext uri="{FF2B5EF4-FFF2-40B4-BE49-F238E27FC236}">
                <a16:creationId xmlns:a16="http://schemas.microsoft.com/office/drawing/2014/main" id="{F356C871-73D2-53A0-9A8D-D3A23ABAEC5E}"/>
              </a:ext>
            </a:extLst>
          </p:cNvPr>
          <p:cNvPicPr>
            <a:picLocks noChangeAspect="1"/>
          </p:cNvPicPr>
          <p:nvPr/>
        </p:nvPicPr>
        <p:blipFill>
          <a:blip r:embed="rId4"/>
          <a:stretch>
            <a:fillRect/>
          </a:stretch>
        </p:blipFill>
        <p:spPr>
          <a:xfrm>
            <a:off x="6891716" y="1263419"/>
            <a:ext cx="2495046" cy="1374585"/>
          </a:xfrm>
          <a:prstGeom prst="rect">
            <a:avLst/>
          </a:prstGeom>
        </p:spPr>
      </p:pic>
      <p:pic>
        <p:nvPicPr>
          <p:cNvPr id="11" name="Picture 10">
            <a:extLst>
              <a:ext uri="{FF2B5EF4-FFF2-40B4-BE49-F238E27FC236}">
                <a16:creationId xmlns:a16="http://schemas.microsoft.com/office/drawing/2014/main" id="{39931F3B-6CBE-4FAD-B9B3-3B2412B5717C}"/>
              </a:ext>
            </a:extLst>
          </p:cNvPr>
          <p:cNvPicPr>
            <a:picLocks noChangeAspect="1"/>
          </p:cNvPicPr>
          <p:nvPr/>
        </p:nvPicPr>
        <p:blipFill>
          <a:blip r:embed="rId5"/>
          <a:stretch>
            <a:fillRect/>
          </a:stretch>
        </p:blipFill>
        <p:spPr>
          <a:xfrm>
            <a:off x="9386762" y="2638004"/>
            <a:ext cx="2495046" cy="1586923"/>
          </a:xfrm>
          <a:prstGeom prst="rect">
            <a:avLst/>
          </a:prstGeom>
        </p:spPr>
      </p:pic>
    </p:spTree>
    <p:extLst>
      <p:ext uri="{BB962C8B-B14F-4D97-AF65-F5344CB8AC3E}">
        <p14:creationId xmlns:p14="http://schemas.microsoft.com/office/powerpoint/2010/main" val="35375357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3">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0B1D56-244A-0E74-71FC-B746E0064659}"/>
              </a:ext>
            </a:extLst>
          </p:cNvPr>
          <p:cNvSpPr>
            <a:spLocks noGrp="1"/>
          </p:cNvSpPr>
          <p:nvPr>
            <p:ph type="title"/>
          </p:nvPr>
        </p:nvSpPr>
        <p:spPr/>
        <p:txBody>
          <a:bodyPr/>
          <a:lstStyle/>
          <a:p>
            <a:r>
              <a:rPr lang="en-IN" dirty="0"/>
              <a:t>DASHBOARDS</a:t>
            </a:r>
          </a:p>
        </p:txBody>
      </p:sp>
      <p:sp>
        <p:nvSpPr>
          <p:cNvPr id="3" name="Content Placeholder 2">
            <a:extLst>
              <a:ext uri="{FF2B5EF4-FFF2-40B4-BE49-F238E27FC236}">
                <a16:creationId xmlns:a16="http://schemas.microsoft.com/office/drawing/2014/main" id="{B1071FE2-F8D7-3EA9-ECB5-A0832146FAE9}"/>
              </a:ext>
            </a:extLst>
          </p:cNvPr>
          <p:cNvSpPr>
            <a:spLocks noGrp="1"/>
          </p:cNvSpPr>
          <p:nvPr>
            <p:ph idx="1"/>
          </p:nvPr>
        </p:nvSpPr>
        <p:spPr/>
        <p:txBody>
          <a:bodyPr/>
          <a:lstStyle/>
          <a:p>
            <a:r>
              <a:rPr lang="en-IN" dirty="0">
                <a:latin typeface="+mj-lt"/>
              </a:rPr>
              <a:t>Here are the 3 dashboards in different tools:</a:t>
            </a:r>
          </a:p>
          <a:p>
            <a:r>
              <a:rPr lang="en-IN" sz="2000" dirty="0">
                <a:latin typeface="Arial Rounded MT Bold" panose="020F0704030504030204" pitchFamily="34" charset="0"/>
              </a:rPr>
              <a:t>1] TABLEAU</a:t>
            </a:r>
          </a:p>
        </p:txBody>
      </p:sp>
      <p:pic>
        <p:nvPicPr>
          <p:cNvPr id="9" name="Picture 8">
            <a:extLst>
              <a:ext uri="{FF2B5EF4-FFF2-40B4-BE49-F238E27FC236}">
                <a16:creationId xmlns:a16="http://schemas.microsoft.com/office/drawing/2014/main" id="{6D9E083B-2124-A411-675C-A4A5C3A342C4}"/>
              </a:ext>
            </a:extLst>
          </p:cNvPr>
          <p:cNvPicPr>
            <a:picLocks noChangeAspect="1"/>
          </p:cNvPicPr>
          <p:nvPr/>
        </p:nvPicPr>
        <p:blipFill>
          <a:blip r:embed="rId2"/>
          <a:stretch>
            <a:fillRect/>
          </a:stretch>
        </p:blipFill>
        <p:spPr>
          <a:xfrm>
            <a:off x="2905039" y="2710832"/>
            <a:ext cx="6659745" cy="3657600"/>
          </a:xfrm>
          <a:prstGeom prst="rect">
            <a:avLst/>
          </a:prstGeom>
        </p:spPr>
      </p:pic>
    </p:spTree>
    <p:extLst>
      <p:ext uri="{BB962C8B-B14F-4D97-AF65-F5344CB8AC3E}">
        <p14:creationId xmlns:p14="http://schemas.microsoft.com/office/powerpoint/2010/main" val="1718658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3">
            <a:lumMod val="20000"/>
            <a:lumOff val="80000"/>
          </a:schemeClr>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0233AD7-B14F-76B5-D7E3-BE5B43D787EB}"/>
              </a:ext>
            </a:extLst>
          </p:cNvPr>
          <p:cNvSpPr txBox="1"/>
          <p:nvPr/>
        </p:nvSpPr>
        <p:spPr>
          <a:xfrm>
            <a:off x="952837" y="834930"/>
            <a:ext cx="6097348" cy="400110"/>
          </a:xfrm>
          <a:prstGeom prst="rect">
            <a:avLst/>
          </a:prstGeom>
          <a:noFill/>
        </p:spPr>
        <p:txBody>
          <a:bodyPr wrap="square">
            <a:spAutoFit/>
          </a:bodyPr>
          <a:lstStyle/>
          <a:p>
            <a:r>
              <a:rPr lang="en-IN" sz="2000" dirty="0">
                <a:latin typeface="Arial Rounded MT Bold" panose="020F0704030504030204" pitchFamily="34" charset="0"/>
              </a:rPr>
              <a:t>2] EXCEL</a:t>
            </a:r>
          </a:p>
        </p:txBody>
      </p:sp>
      <p:pic>
        <p:nvPicPr>
          <p:cNvPr id="8" name="Picture 7">
            <a:extLst>
              <a:ext uri="{FF2B5EF4-FFF2-40B4-BE49-F238E27FC236}">
                <a16:creationId xmlns:a16="http://schemas.microsoft.com/office/drawing/2014/main" id="{53E0FC55-6E2D-38F8-1A6D-E343AE366C80}"/>
              </a:ext>
            </a:extLst>
          </p:cNvPr>
          <p:cNvPicPr>
            <a:picLocks noChangeAspect="1"/>
          </p:cNvPicPr>
          <p:nvPr/>
        </p:nvPicPr>
        <p:blipFill>
          <a:blip r:embed="rId2"/>
          <a:stretch>
            <a:fillRect/>
          </a:stretch>
        </p:blipFill>
        <p:spPr>
          <a:xfrm>
            <a:off x="2087747" y="1238377"/>
            <a:ext cx="7679340" cy="2429542"/>
          </a:xfrm>
          <a:prstGeom prst="rect">
            <a:avLst/>
          </a:prstGeom>
        </p:spPr>
      </p:pic>
      <p:pic>
        <p:nvPicPr>
          <p:cNvPr id="10" name="Picture 9">
            <a:extLst>
              <a:ext uri="{FF2B5EF4-FFF2-40B4-BE49-F238E27FC236}">
                <a16:creationId xmlns:a16="http://schemas.microsoft.com/office/drawing/2014/main" id="{23602DB7-4266-861F-6CD3-99F42F542C45}"/>
              </a:ext>
            </a:extLst>
          </p:cNvPr>
          <p:cNvPicPr>
            <a:picLocks noChangeAspect="1"/>
          </p:cNvPicPr>
          <p:nvPr/>
        </p:nvPicPr>
        <p:blipFill>
          <a:blip r:embed="rId3"/>
          <a:stretch>
            <a:fillRect/>
          </a:stretch>
        </p:blipFill>
        <p:spPr>
          <a:xfrm>
            <a:off x="2144389" y="3667918"/>
            <a:ext cx="7622697" cy="2395427"/>
          </a:xfrm>
          <a:prstGeom prst="rect">
            <a:avLst/>
          </a:prstGeom>
        </p:spPr>
      </p:pic>
    </p:spTree>
    <p:extLst>
      <p:ext uri="{BB962C8B-B14F-4D97-AF65-F5344CB8AC3E}">
        <p14:creationId xmlns:p14="http://schemas.microsoft.com/office/powerpoint/2010/main" val="40095690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3">
            <a:lumMod val="20000"/>
            <a:lumOff val="80000"/>
          </a:schemeClr>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91A837D-0059-0A02-B6F4-51E8615947D4}"/>
              </a:ext>
            </a:extLst>
          </p:cNvPr>
          <p:cNvSpPr txBox="1"/>
          <p:nvPr/>
        </p:nvSpPr>
        <p:spPr>
          <a:xfrm>
            <a:off x="831456" y="754010"/>
            <a:ext cx="6097348" cy="400110"/>
          </a:xfrm>
          <a:prstGeom prst="rect">
            <a:avLst/>
          </a:prstGeom>
          <a:noFill/>
        </p:spPr>
        <p:txBody>
          <a:bodyPr wrap="square">
            <a:spAutoFit/>
          </a:bodyPr>
          <a:lstStyle/>
          <a:p>
            <a:r>
              <a:rPr lang="en-IN" sz="2000" dirty="0">
                <a:latin typeface="Arial Rounded MT Bold" panose="020F0704030504030204" pitchFamily="34" charset="0"/>
              </a:rPr>
              <a:t>3] POWER BI</a:t>
            </a:r>
          </a:p>
        </p:txBody>
      </p:sp>
      <p:pic>
        <p:nvPicPr>
          <p:cNvPr id="5" name="Picture 4">
            <a:extLst>
              <a:ext uri="{FF2B5EF4-FFF2-40B4-BE49-F238E27FC236}">
                <a16:creationId xmlns:a16="http://schemas.microsoft.com/office/drawing/2014/main" id="{DA1FDDB7-D899-7C12-F338-DF7F4C9EFC3F}"/>
              </a:ext>
            </a:extLst>
          </p:cNvPr>
          <p:cNvPicPr>
            <a:picLocks noChangeAspect="1"/>
          </p:cNvPicPr>
          <p:nvPr/>
        </p:nvPicPr>
        <p:blipFill>
          <a:blip r:embed="rId2"/>
          <a:stretch>
            <a:fillRect/>
          </a:stretch>
        </p:blipFill>
        <p:spPr>
          <a:xfrm>
            <a:off x="2070212" y="1345807"/>
            <a:ext cx="8051575" cy="4529011"/>
          </a:xfrm>
          <a:prstGeom prst="rect">
            <a:avLst/>
          </a:prstGeom>
        </p:spPr>
      </p:pic>
    </p:spTree>
    <p:extLst>
      <p:ext uri="{BB962C8B-B14F-4D97-AF65-F5344CB8AC3E}">
        <p14:creationId xmlns:p14="http://schemas.microsoft.com/office/powerpoint/2010/main" val="10557246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3">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28CA7C-98BB-F4B3-9324-FCCDD2E2B450}"/>
              </a:ext>
            </a:extLst>
          </p:cNvPr>
          <p:cNvSpPr>
            <a:spLocks noGrp="1"/>
          </p:cNvSpPr>
          <p:nvPr>
            <p:ph type="title"/>
          </p:nvPr>
        </p:nvSpPr>
        <p:spPr/>
        <p:txBody>
          <a:bodyPr/>
          <a:lstStyle/>
          <a:p>
            <a:r>
              <a:rPr lang="en-IN" dirty="0"/>
              <a:t>CHALLENGES</a:t>
            </a:r>
          </a:p>
        </p:txBody>
      </p:sp>
      <p:sp>
        <p:nvSpPr>
          <p:cNvPr id="3" name="Content Placeholder 2">
            <a:extLst>
              <a:ext uri="{FF2B5EF4-FFF2-40B4-BE49-F238E27FC236}">
                <a16:creationId xmlns:a16="http://schemas.microsoft.com/office/drawing/2014/main" id="{5BE91AF1-33DD-3B03-9131-A6A18B252C8E}"/>
              </a:ext>
            </a:extLst>
          </p:cNvPr>
          <p:cNvSpPr>
            <a:spLocks noGrp="1"/>
          </p:cNvSpPr>
          <p:nvPr>
            <p:ph idx="1"/>
          </p:nvPr>
        </p:nvSpPr>
        <p:spPr>
          <a:xfrm>
            <a:off x="1097280" y="2229582"/>
            <a:ext cx="9519470" cy="3760891"/>
          </a:xfrm>
        </p:spPr>
        <p:txBody>
          <a:bodyPr/>
          <a:lstStyle/>
          <a:p>
            <a:pPr algn="just">
              <a:buFont typeface="Wingdings" panose="05000000000000000000" pitchFamily="2" charset="2"/>
              <a:buChar char="q"/>
            </a:pPr>
            <a:r>
              <a:rPr lang="en-US" dirty="0">
                <a:solidFill>
                  <a:schemeClr val="tx1"/>
                </a:solidFill>
                <a:latin typeface="Arial Rounded MT Bold" panose="020F0704030504030204" pitchFamily="34" charset="0"/>
              </a:rPr>
              <a:t> </a:t>
            </a:r>
            <a:r>
              <a:rPr lang="en-US" sz="2100" dirty="0">
                <a:solidFill>
                  <a:schemeClr val="tx1"/>
                </a:solidFill>
                <a:latin typeface="Berlin Sans FB" panose="020E0602020502020306" pitchFamily="34" charset="0"/>
              </a:rPr>
              <a:t>Data cleaning</a:t>
            </a:r>
            <a:r>
              <a:rPr lang="en-US" sz="2100" dirty="0">
                <a:solidFill>
                  <a:schemeClr val="tx1"/>
                </a:solidFill>
              </a:rPr>
              <a:t>: </a:t>
            </a:r>
            <a:r>
              <a:rPr lang="en-US" sz="2000" dirty="0">
                <a:solidFill>
                  <a:schemeClr val="tx1"/>
                </a:solidFill>
                <a:latin typeface="+mj-lt"/>
              </a:rPr>
              <a:t>Removing unwanted fields from the datasets</a:t>
            </a:r>
            <a:r>
              <a:rPr lang="en-US" sz="2000" dirty="0">
                <a:solidFill>
                  <a:schemeClr val="tx1"/>
                </a:solidFill>
              </a:rPr>
              <a:t>.</a:t>
            </a:r>
          </a:p>
          <a:p>
            <a:pPr>
              <a:buFont typeface="Wingdings" panose="05000000000000000000" pitchFamily="2" charset="2"/>
              <a:buChar char="q"/>
            </a:pPr>
            <a:r>
              <a:rPr lang="en-US" sz="2000" dirty="0">
                <a:solidFill>
                  <a:schemeClr val="tx1"/>
                </a:solidFill>
                <a:latin typeface="Arial Rounded MT Bold" panose="020F0704030504030204" pitchFamily="34" charset="0"/>
              </a:rPr>
              <a:t> </a:t>
            </a:r>
            <a:r>
              <a:rPr lang="en-US" sz="2100" dirty="0">
                <a:solidFill>
                  <a:schemeClr val="tx1"/>
                </a:solidFill>
                <a:latin typeface="Berlin Sans FB" panose="020E0602020502020306" pitchFamily="34" charset="0"/>
              </a:rPr>
              <a:t>Data Integration</a:t>
            </a:r>
            <a:r>
              <a:rPr lang="en-US" sz="2100" dirty="0">
                <a:solidFill>
                  <a:schemeClr val="tx1"/>
                </a:solidFill>
                <a:latin typeface="+mj-lt"/>
              </a:rPr>
              <a:t>:</a:t>
            </a:r>
            <a:r>
              <a:rPr lang="en-US" sz="2000" dirty="0">
                <a:solidFill>
                  <a:schemeClr val="tx1"/>
                </a:solidFill>
                <a:latin typeface="+mj-lt"/>
              </a:rPr>
              <a:t> Combining and reconciling data from multiple sources (Finance_1.xlsx and Finance_2.xlsx)</a:t>
            </a:r>
          </a:p>
          <a:p>
            <a:pPr>
              <a:buFont typeface="Wingdings" panose="05000000000000000000" pitchFamily="2" charset="2"/>
              <a:buChar char="q"/>
            </a:pPr>
            <a:r>
              <a:rPr lang="en-US" sz="2000" dirty="0">
                <a:solidFill>
                  <a:schemeClr val="tx1"/>
                </a:solidFill>
                <a:latin typeface="Berlin Sans FB" panose="020E0602020502020306" pitchFamily="34" charset="0"/>
              </a:rPr>
              <a:t> </a:t>
            </a:r>
            <a:r>
              <a:rPr lang="en-US" sz="2100" dirty="0">
                <a:solidFill>
                  <a:schemeClr val="tx1"/>
                </a:solidFill>
                <a:latin typeface="Berlin Sans FB" panose="020E0602020502020306" pitchFamily="34" charset="0"/>
              </a:rPr>
              <a:t>Complexity of Analysis</a:t>
            </a:r>
            <a:r>
              <a:rPr lang="en-US" sz="2000" dirty="0">
                <a:solidFill>
                  <a:schemeClr val="tx1"/>
                </a:solidFill>
                <a:latin typeface="+mj-lt"/>
              </a:rPr>
              <a:t>: Analyzing large datasets with over 39k records each, with multiple KPIs such as year-wise loan amounts, grade-wise revolving balances, and state-wise loan statuses, has been complicated, computationally intensive and time-consuming in itself.</a:t>
            </a:r>
            <a:endParaRPr lang="en-IN" sz="2000" dirty="0">
              <a:solidFill>
                <a:schemeClr val="tx1"/>
              </a:solidFill>
              <a:latin typeface="+mj-lt"/>
            </a:endParaRPr>
          </a:p>
        </p:txBody>
      </p:sp>
    </p:spTree>
    <p:extLst>
      <p:ext uri="{BB962C8B-B14F-4D97-AF65-F5344CB8AC3E}">
        <p14:creationId xmlns:p14="http://schemas.microsoft.com/office/powerpoint/2010/main" val="1433689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3">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CB58FA-1175-658D-55BF-63BDA49FA2E1}"/>
              </a:ext>
            </a:extLst>
          </p:cNvPr>
          <p:cNvSpPr>
            <a:spLocks noGrp="1"/>
          </p:cNvSpPr>
          <p:nvPr>
            <p:ph type="title"/>
          </p:nvPr>
        </p:nvSpPr>
        <p:spPr/>
        <p:txBody>
          <a:bodyPr/>
          <a:lstStyle/>
          <a:p>
            <a:r>
              <a:rPr lang="en-IN" dirty="0"/>
              <a:t>RECOMMENDATION</a:t>
            </a:r>
          </a:p>
        </p:txBody>
      </p:sp>
      <p:sp>
        <p:nvSpPr>
          <p:cNvPr id="3" name="Content Placeholder 2">
            <a:extLst>
              <a:ext uri="{FF2B5EF4-FFF2-40B4-BE49-F238E27FC236}">
                <a16:creationId xmlns:a16="http://schemas.microsoft.com/office/drawing/2014/main" id="{520A5803-D5DE-5852-E959-20478E7FB3C1}"/>
              </a:ext>
            </a:extLst>
          </p:cNvPr>
          <p:cNvSpPr>
            <a:spLocks noGrp="1"/>
          </p:cNvSpPr>
          <p:nvPr>
            <p:ph idx="1"/>
          </p:nvPr>
        </p:nvSpPr>
        <p:spPr>
          <a:xfrm>
            <a:off x="1097280" y="2488526"/>
            <a:ext cx="8378493" cy="3760891"/>
          </a:xfrm>
        </p:spPr>
        <p:txBody>
          <a:bodyPr/>
          <a:lstStyle/>
          <a:p>
            <a:pPr algn="just"/>
            <a:r>
              <a:rPr lang="en-US" sz="2000" dirty="0">
                <a:solidFill>
                  <a:schemeClr val="tx1"/>
                </a:solidFill>
                <a:latin typeface="+mj-lt"/>
              </a:rPr>
              <a:t>Based on the provided KPIs and their interpretations, here are some suggestions and recommendations</a:t>
            </a:r>
            <a:r>
              <a:rPr lang="en-US" dirty="0"/>
              <a:t>:</a:t>
            </a:r>
          </a:p>
          <a:p>
            <a:pPr>
              <a:buFont typeface="Wingdings" panose="05000000000000000000" pitchFamily="2" charset="2"/>
              <a:buChar char="q"/>
            </a:pPr>
            <a:r>
              <a:rPr lang="en-US" dirty="0"/>
              <a:t> </a:t>
            </a:r>
            <a:r>
              <a:rPr lang="en-US" sz="2100" dirty="0">
                <a:solidFill>
                  <a:schemeClr val="tx1"/>
                </a:solidFill>
                <a:latin typeface="Berlin Sans FB" panose="020E0602020502020306" pitchFamily="34" charset="0"/>
              </a:rPr>
              <a:t>Loan Amount Trends (KPI 1)</a:t>
            </a:r>
            <a:r>
              <a:rPr lang="en-US" sz="2100" dirty="0">
                <a:latin typeface="Berlin Sans FB" panose="020E0602020502020306" pitchFamily="34" charset="0"/>
              </a:rPr>
              <a:t>: </a:t>
            </a:r>
            <a:r>
              <a:rPr lang="en-US" sz="2000" dirty="0">
                <a:solidFill>
                  <a:schemeClr val="tx1"/>
                </a:solidFill>
                <a:latin typeface="+mj-lt"/>
              </a:rPr>
              <a:t>Explore further to understand the underlying factors driving the increase in loan amounts from 2007 to 2011. Are there specific loan products or market conditions contributing to this trend?</a:t>
            </a:r>
          </a:p>
        </p:txBody>
      </p:sp>
    </p:spTree>
    <p:extLst>
      <p:ext uri="{BB962C8B-B14F-4D97-AF65-F5344CB8AC3E}">
        <p14:creationId xmlns:p14="http://schemas.microsoft.com/office/powerpoint/2010/main" val="31059332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3">
            <a:lumMod val="20000"/>
            <a:lumOff val="80000"/>
          </a:schemeClr>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1A3E7BB-92F7-7E8F-EFBF-8BECC6512213}"/>
              </a:ext>
            </a:extLst>
          </p:cNvPr>
          <p:cNvSpPr txBox="1"/>
          <p:nvPr/>
        </p:nvSpPr>
        <p:spPr>
          <a:xfrm>
            <a:off x="863824" y="1180084"/>
            <a:ext cx="8150703" cy="3200876"/>
          </a:xfrm>
          <a:prstGeom prst="rect">
            <a:avLst/>
          </a:prstGeom>
          <a:noFill/>
        </p:spPr>
        <p:txBody>
          <a:bodyPr wrap="square">
            <a:spAutoFit/>
          </a:bodyPr>
          <a:lstStyle/>
          <a:p>
            <a:pPr marL="342900" indent="-342900" algn="just">
              <a:buClr>
                <a:schemeClr val="accent1"/>
              </a:buClr>
              <a:buFont typeface="Wingdings" panose="05000000000000000000" pitchFamily="2" charset="2"/>
              <a:buChar char="q"/>
            </a:pPr>
            <a:r>
              <a:rPr lang="en-US" sz="2100" dirty="0">
                <a:solidFill>
                  <a:schemeClr val="tx1"/>
                </a:solidFill>
                <a:latin typeface="Berlin Sans FB" panose="020E0602020502020306" pitchFamily="34" charset="0"/>
              </a:rPr>
              <a:t>Home Ownership vs. Last Payment Date (KPI 5): </a:t>
            </a:r>
            <a:r>
              <a:rPr lang="en-US" sz="2000" dirty="0">
                <a:solidFill>
                  <a:schemeClr val="tx1"/>
                </a:solidFill>
                <a:latin typeface="+mj-lt"/>
              </a:rPr>
              <a:t>Explore the implications of the higher number of rented homes compared to owned or mortgaged homes on loan repayment behavior. Are renters more likely to default on loans compared to homeowners?</a:t>
            </a:r>
            <a:endParaRPr lang="en-IN" sz="2000" dirty="0">
              <a:solidFill>
                <a:schemeClr val="tx1"/>
              </a:solidFill>
              <a:latin typeface="+mj-lt"/>
            </a:endParaRPr>
          </a:p>
          <a:p>
            <a:pPr>
              <a:buClr>
                <a:schemeClr val="accent1"/>
              </a:buClr>
            </a:pPr>
            <a:endParaRPr lang="en-IN" sz="2000" dirty="0">
              <a:latin typeface="Arial Rounded MT Bold" panose="020F0704030504030204" pitchFamily="34" charset="0"/>
            </a:endParaRPr>
          </a:p>
          <a:p>
            <a:pPr marL="342900" indent="-342900">
              <a:buClr>
                <a:schemeClr val="accent1"/>
              </a:buClr>
              <a:buFont typeface="Wingdings" panose="05000000000000000000" pitchFamily="2" charset="2"/>
              <a:buChar char="q"/>
            </a:pPr>
            <a:r>
              <a:rPr lang="en-IN" sz="2100" dirty="0">
                <a:latin typeface="Berlin Sans FB" panose="020E0602020502020306" pitchFamily="34" charset="0"/>
              </a:rPr>
              <a:t>State-wise and Month-wise Loan Status (KPI 4): </a:t>
            </a:r>
            <a:r>
              <a:rPr lang="en-IN" sz="2000" dirty="0">
                <a:latin typeface="+mj-lt"/>
              </a:rPr>
              <a:t>Utilize geographical and temporal variations in loan status to develop targeted strategies for loan management  in specific regions .</a:t>
            </a:r>
          </a:p>
        </p:txBody>
      </p:sp>
    </p:spTree>
    <p:extLst>
      <p:ext uri="{BB962C8B-B14F-4D97-AF65-F5344CB8AC3E}">
        <p14:creationId xmlns:p14="http://schemas.microsoft.com/office/powerpoint/2010/main" val="12584169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3">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10D63C-91A8-AA7F-61B8-BB63D87AAC14}"/>
              </a:ext>
            </a:extLst>
          </p:cNvPr>
          <p:cNvSpPr>
            <a:spLocks noGrp="1"/>
          </p:cNvSpPr>
          <p:nvPr>
            <p:ph type="title"/>
          </p:nvPr>
        </p:nvSpPr>
        <p:spPr/>
        <p:txBody>
          <a:bodyPr/>
          <a:lstStyle/>
          <a:p>
            <a:r>
              <a:rPr lang="en-IN" dirty="0"/>
              <a:t>CONCLUSION</a:t>
            </a:r>
          </a:p>
        </p:txBody>
      </p:sp>
      <p:sp>
        <p:nvSpPr>
          <p:cNvPr id="3" name="Content Placeholder 2">
            <a:extLst>
              <a:ext uri="{FF2B5EF4-FFF2-40B4-BE49-F238E27FC236}">
                <a16:creationId xmlns:a16="http://schemas.microsoft.com/office/drawing/2014/main" id="{3961F4B8-C719-F52B-9285-4EF49C41CDC9}"/>
              </a:ext>
            </a:extLst>
          </p:cNvPr>
          <p:cNvSpPr>
            <a:spLocks noGrp="1"/>
          </p:cNvSpPr>
          <p:nvPr>
            <p:ph idx="1"/>
          </p:nvPr>
        </p:nvSpPr>
        <p:spPr>
          <a:xfrm>
            <a:off x="1097280" y="2278134"/>
            <a:ext cx="8378493" cy="3760891"/>
          </a:xfrm>
        </p:spPr>
        <p:txBody>
          <a:bodyPr>
            <a:normAutofit/>
          </a:bodyPr>
          <a:lstStyle/>
          <a:p>
            <a:pPr algn="just"/>
            <a:r>
              <a:rPr lang="en-US" sz="2000" dirty="0">
                <a:solidFill>
                  <a:schemeClr val="tx1"/>
                </a:solidFill>
                <a:latin typeface="+mj-lt"/>
              </a:rPr>
              <a:t>In conclusion, while the analysis provided valuable insights, it's important to recognize limitations such as missing data, format and  quality, These factors should be considered when interpreting results and making decisions. Addressing  these limitations provide improved data which can enhance the effectiveness of loan management strategies in the finance domain.</a:t>
            </a:r>
            <a:endParaRPr lang="en-IN" sz="2000" dirty="0">
              <a:solidFill>
                <a:schemeClr val="tx1"/>
              </a:solidFill>
              <a:latin typeface="+mj-lt"/>
            </a:endParaRPr>
          </a:p>
        </p:txBody>
      </p:sp>
    </p:spTree>
    <p:extLst>
      <p:ext uri="{BB962C8B-B14F-4D97-AF65-F5344CB8AC3E}">
        <p14:creationId xmlns:p14="http://schemas.microsoft.com/office/powerpoint/2010/main" val="24015987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accent3">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5DCFB0-4A81-4C9D-BEF4-9C374A4F1D3F}"/>
              </a:ext>
            </a:extLst>
          </p:cNvPr>
          <p:cNvSpPr>
            <a:spLocks noGrp="1"/>
          </p:cNvSpPr>
          <p:nvPr>
            <p:ph type="title"/>
          </p:nvPr>
        </p:nvSpPr>
        <p:spPr>
          <a:xfrm>
            <a:off x="2890668" y="2207384"/>
            <a:ext cx="7067064" cy="1450757"/>
          </a:xfrm>
        </p:spPr>
        <p:txBody>
          <a:bodyPr>
            <a:noAutofit/>
          </a:bodyPr>
          <a:lstStyle/>
          <a:p>
            <a:r>
              <a:rPr lang="en-IN" sz="6000" dirty="0">
                <a:latin typeface="Engravers MT" panose="02090707080505020304" pitchFamily="18" charset="0"/>
              </a:rPr>
              <a:t>THANK YOU</a:t>
            </a:r>
          </a:p>
        </p:txBody>
      </p:sp>
    </p:spTree>
    <p:extLst>
      <p:ext uri="{BB962C8B-B14F-4D97-AF65-F5344CB8AC3E}">
        <p14:creationId xmlns:p14="http://schemas.microsoft.com/office/powerpoint/2010/main" val="9080045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3">
            <a:lumMod val="20000"/>
            <a:lumOff val="80000"/>
          </a:schemeClr>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37F41E6-551E-0C98-CF1F-89E5306D0157}"/>
              </a:ext>
            </a:extLst>
          </p:cNvPr>
          <p:cNvSpPr txBox="1"/>
          <p:nvPr/>
        </p:nvSpPr>
        <p:spPr>
          <a:xfrm>
            <a:off x="1027688" y="1120676"/>
            <a:ext cx="8723214" cy="3877985"/>
          </a:xfrm>
          <a:prstGeom prst="rect">
            <a:avLst/>
          </a:prstGeom>
          <a:noFill/>
        </p:spPr>
        <p:txBody>
          <a:bodyPr wrap="square" rtlCol="0">
            <a:spAutoFit/>
          </a:bodyPr>
          <a:lstStyle/>
          <a:p>
            <a:r>
              <a:rPr lang="en-IN" sz="2600" dirty="0">
                <a:latin typeface="Arial Rounded MT Bold" panose="020F0704030504030204" pitchFamily="34" charset="0"/>
              </a:rPr>
              <a:t>Presented by:</a:t>
            </a:r>
          </a:p>
          <a:p>
            <a:endParaRPr lang="en-IN" sz="2600" dirty="0">
              <a:latin typeface="Arial Rounded MT Bold" panose="020F0704030504030204" pitchFamily="34" charset="0"/>
            </a:endParaRPr>
          </a:p>
          <a:p>
            <a:r>
              <a:rPr lang="en-IN" sz="2400" b="0" i="0" dirty="0">
                <a:solidFill>
                  <a:srgbClr val="222222"/>
                </a:solidFill>
                <a:effectLst/>
                <a:latin typeface="+mj-lt"/>
              </a:rPr>
              <a:t>Ms. Ravina Khade</a:t>
            </a:r>
          </a:p>
          <a:p>
            <a:r>
              <a:rPr lang="en-IN" sz="2400" b="0" i="0" dirty="0">
                <a:solidFill>
                  <a:srgbClr val="222222"/>
                </a:solidFill>
                <a:effectLst/>
                <a:latin typeface="+mj-lt"/>
              </a:rPr>
              <a:t>Ms. Shyamli Vitthal Patil</a:t>
            </a:r>
            <a:endParaRPr lang="en-IN" sz="2400" dirty="0">
              <a:solidFill>
                <a:srgbClr val="222222"/>
              </a:solidFill>
              <a:latin typeface="+mj-lt"/>
            </a:endParaRPr>
          </a:p>
          <a:p>
            <a:r>
              <a:rPr lang="en-IN" sz="2400" b="0" i="0" dirty="0">
                <a:solidFill>
                  <a:srgbClr val="222222"/>
                </a:solidFill>
                <a:effectLst/>
                <a:latin typeface="+mj-lt"/>
              </a:rPr>
              <a:t>Ms. Radhika Vikram Rajale</a:t>
            </a:r>
          </a:p>
          <a:p>
            <a:r>
              <a:rPr lang="en-IN" sz="2400" b="0" i="0" dirty="0">
                <a:solidFill>
                  <a:srgbClr val="222222"/>
                </a:solidFill>
                <a:effectLst/>
                <a:latin typeface="+mj-lt"/>
              </a:rPr>
              <a:t>Ms. Paduchuri Akanksha</a:t>
            </a:r>
          </a:p>
          <a:p>
            <a:r>
              <a:rPr lang="en-IN" sz="2400" b="0" i="0" dirty="0">
                <a:solidFill>
                  <a:srgbClr val="222222"/>
                </a:solidFill>
                <a:effectLst/>
                <a:latin typeface="+mj-lt"/>
              </a:rPr>
              <a:t>Ms. Ruchita Rajabhau Deshmukh</a:t>
            </a:r>
            <a:endParaRPr lang="en-IN" sz="2400" dirty="0">
              <a:solidFill>
                <a:srgbClr val="222222"/>
              </a:solidFill>
              <a:latin typeface="+mj-lt"/>
            </a:endParaRPr>
          </a:p>
          <a:p>
            <a:r>
              <a:rPr lang="en-IN" sz="2400" b="0" i="0" dirty="0">
                <a:solidFill>
                  <a:srgbClr val="222222"/>
                </a:solidFill>
                <a:effectLst/>
                <a:latin typeface="+mj-lt"/>
              </a:rPr>
              <a:t>Ms. Dhanashri Raghunath Salunkhe</a:t>
            </a:r>
          </a:p>
          <a:p>
            <a:r>
              <a:rPr lang="en-IN" sz="2400" b="0" i="0" dirty="0">
                <a:solidFill>
                  <a:srgbClr val="222222"/>
                </a:solidFill>
                <a:effectLst/>
                <a:latin typeface="+mj-lt"/>
              </a:rPr>
              <a:t>Mrs. Tejal Vivek Acharekar</a:t>
            </a:r>
            <a:endParaRPr lang="en-IN" sz="2400" dirty="0">
              <a:latin typeface="+mj-lt"/>
            </a:endParaRPr>
          </a:p>
          <a:p>
            <a:endParaRPr lang="en-IN" sz="2600" dirty="0">
              <a:latin typeface="Arial Rounded MT Bold" panose="020F0704030504030204" pitchFamily="34" charset="0"/>
            </a:endParaRPr>
          </a:p>
        </p:txBody>
      </p:sp>
    </p:spTree>
    <p:extLst>
      <p:ext uri="{BB962C8B-B14F-4D97-AF65-F5344CB8AC3E}">
        <p14:creationId xmlns:p14="http://schemas.microsoft.com/office/powerpoint/2010/main" val="14268592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3">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968F5A-9522-0ADE-864D-88A50D53D503}"/>
              </a:ext>
            </a:extLst>
          </p:cNvPr>
          <p:cNvSpPr>
            <a:spLocks noGrp="1"/>
          </p:cNvSpPr>
          <p:nvPr>
            <p:ph type="title"/>
          </p:nvPr>
        </p:nvSpPr>
        <p:spPr/>
        <p:txBody>
          <a:bodyPr/>
          <a:lstStyle/>
          <a:p>
            <a:r>
              <a:rPr lang="en-IN" dirty="0"/>
              <a:t>INDEX</a:t>
            </a:r>
          </a:p>
        </p:txBody>
      </p:sp>
      <p:sp>
        <p:nvSpPr>
          <p:cNvPr id="3" name="Content Placeholder 2">
            <a:extLst>
              <a:ext uri="{FF2B5EF4-FFF2-40B4-BE49-F238E27FC236}">
                <a16:creationId xmlns:a16="http://schemas.microsoft.com/office/drawing/2014/main" id="{415FEB0C-CB07-4AD1-0739-F1150A775F8B}"/>
              </a:ext>
            </a:extLst>
          </p:cNvPr>
          <p:cNvSpPr>
            <a:spLocks noGrp="1"/>
          </p:cNvSpPr>
          <p:nvPr>
            <p:ph idx="1"/>
          </p:nvPr>
        </p:nvSpPr>
        <p:spPr/>
        <p:txBody>
          <a:bodyPr>
            <a:normAutofit/>
          </a:bodyPr>
          <a:lstStyle/>
          <a:p>
            <a:pPr>
              <a:buFont typeface="Wingdings" panose="05000000000000000000" pitchFamily="2" charset="2"/>
              <a:buChar char="q"/>
            </a:pPr>
            <a:r>
              <a:rPr lang="en-IN" dirty="0">
                <a:solidFill>
                  <a:schemeClr val="tx1"/>
                </a:solidFill>
                <a:latin typeface="+mj-lt"/>
              </a:rPr>
              <a:t>INTRODUCTION</a:t>
            </a:r>
          </a:p>
          <a:p>
            <a:pPr>
              <a:buFont typeface="Wingdings" panose="05000000000000000000" pitchFamily="2" charset="2"/>
              <a:buChar char="q"/>
            </a:pPr>
            <a:r>
              <a:rPr lang="en-IN" dirty="0">
                <a:solidFill>
                  <a:schemeClr val="tx1"/>
                </a:solidFill>
                <a:latin typeface="+mj-lt"/>
              </a:rPr>
              <a:t>OBJECTIVE</a:t>
            </a:r>
          </a:p>
          <a:p>
            <a:pPr>
              <a:buFont typeface="Wingdings" panose="05000000000000000000" pitchFamily="2" charset="2"/>
              <a:buChar char="q"/>
            </a:pPr>
            <a:r>
              <a:rPr lang="en-IN" dirty="0">
                <a:solidFill>
                  <a:schemeClr val="tx1"/>
                </a:solidFill>
                <a:latin typeface="+mj-lt"/>
              </a:rPr>
              <a:t>DATA PROCESS</a:t>
            </a:r>
          </a:p>
          <a:p>
            <a:pPr>
              <a:buFont typeface="Wingdings" panose="05000000000000000000" pitchFamily="2" charset="2"/>
              <a:buChar char="q"/>
            </a:pPr>
            <a:r>
              <a:rPr lang="en-IN" dirty="0">
                <a:solidFill>
                  <a:schemeClr val="tx1"/>
                </a:solidFill>
                <a:latin typeface="+mj-lt"/>
              </a:rPr>
              <a:t>OUTPUT</a:t>
            </a:r>
          </a:p>
          <a:p>
            <a:pPr>
              <a:buFont typeface="Wingdings" panose="05000000000000000000" pitchFamily="2" charset="2"/>
              <a:buChar char="q"/>
            </a:pPr>
            <a:r>
              <a:rPr lang="en-IN" dirty="0">
                <a:solidFill>
                  <a:schemeClr val="tx1"/>
                </a:solidFill>
                <a:latin typeface="+mj-lt"/>
              </a:rPr>
              <a:t>CHALLENGES</a:t>
            </a:r>
          </a:p>
          <a:p>
            <a:pPr>
              <a:buFont typeface="Wingdings" panose="05000000000000000000" pitchFamily="2" charset="2"/>
              <a:buChar char="q"/>
            </a:pPr>
            <a:r>
              <a:rPr lang="en-IN" dirty="0">
                <a:solidFill>
                  <a:schemeClr val="tx1"/>
                </a:solidFill>
                <a:latin typeface="+mj-lt"/>
              </a:rPr>
              <a:t>RECOMMENDATION</a:t>
            </a:r>
          </a:p>
          <a:p>
            <a:pPr>
              <a:buFont typeface="Wingdings" panose="05000000000000000000" pitchFamily="2" charset="2"/>
              <a:buChar char="q"/>
            </a:pPr>
            <a:r>
              <a:rPr lang="en-IN" dirty="0">
                <a:solidFill>
                  <a:schemeClr val="tx1"/>
                </a:solidFill>
                <a:latin typeface="+mj-lt"/>
              </a:rPr>
              <a:t>CONCLUTION</a:t>
            </a:r>
          </a:p>
        </p:txBody>
      </p:sp>
    </p:spTree>
    <p:extLst>
      <p:ext uri="{BB962C8B-B14F-4D97-AF65-F5344CB8AC3E}">
        <p14:creationId xmlns:p14="http://schemas.microsoft.com/office/powerpoint/2010/main" val="34048794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3">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5E743-E7AD-7E6B-8BC5-9990AB204183}"/>
              </a:ext>
            </a:extLst>
          </p:cNvPr>
          <p:cNvSpPr>
            <a:spLocks noGrp="1"/>
          </p:cNvSpPr>
          <p:nvPr>
            <p:ph type="title"/>
          </p:nvPr>
        </p:nvSpPr>
        <p:spPr/>
        <p:txBody>
          <a:bodyPr/>
          <a:lstStyle/>
          <a:p>
            <a:r>
              <a:rPr lang="en-IN" dirty="0"/>
              <a:t>INTRODUCTION</a:t>
            </a:r>
          </a:p>
        </p:txBody>
      </p:sp>
      <p:sp>
        <p:nvSpPr>
          <p:cNvPr id="3" name="Content Placeholder 2">
            <a:extLst>
              <a:ext uri="{FF2B5EF4-FFF2-40B4-BE49-F238E27FC236}">
                <a16:creationId xmlns:a16="http://schemas.microsoft.com/office/drawing/2014/main" id="{F4C3F8C8-4384-E713-01C8-05007E065987}"/>
              </a:ext>
            </a:extLst>
          </p:cNvPr>
          <p:cNvSpPr>
            <a:spLocks noGrp="1"/>
          </p:cNvSpPr>
          <p:nvPr>
            <p:ph idx="1"/>
          </p:nvPr>
        </p:nvSpPr>
        <p:spPr>
          <a:xfrm>
            <a:off x="1097280" y="2108201"/>
            <a:ext cx="9058224" cy="3760891"/>
          </a:xfrm>
        </p:spPr>
        <p:txBody>
          <a:bodyPr>
            <a:normAutofit/>
          </a:bodyPr>
          <a:lstStyle/>
          <a:p>
            <a:pPr algn="just"/>
            <a:r>
              <a:rPr lang="en-US" sz="2000" dirty="0">
                <a:solidFill>
                  <a:schemeClr val="tx1"/>
                </a:solidFill>
                <a:latin typeface="+mj-lt"/>
              </a:rPr>
              <a:t>In the finance domain, understanding customer behavior and managing loans efficiently is important  for banks and  other financial institutions. This project focuses on analyzing two datasets, Finance_1 and Finance_2., which contain important  records related to bank loans and various key performance indicators (KPIs). These datasets provide valuable insights into customer loan behavior, loan amounts, payment statuses, home ownership trends, and more.</a:t>
            </a:r>
            <a:r>
              <a:rPr lang="en-IN" sz="2000" dirty="0">
                <a:solidFill>
                  <a:schemeClr val="tx1"/>
                </a:solidFill>
                <a:latin typeface="+mj-lt"/>
              </a:rPr>
              <a:t>  </a:t>
            </a:r>
          </a:p>
        </p:txBody>
      </p:sp>
    </p:spTree>
    <p:extLst>
      <p:ext uri="{BB962C8B-B14F-4D97-AF65-F5344CB8AC3E}">
        <p14:creationId xmlns:p14="http://schemas.microsoft.com/office/powerpoint/2010/main" val="746489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3">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40B453-3DD1-FAFA-DD9D-317D40657089}"/>
              </a:ext>
            </a:extLst>
          </p:cNvPr>
          <p:cNvSpPr>
            <a:spLocks noGrp="1"/>
          </p:cNvSpPr>
          <p:nvPr>
            <p:ph type="title"/>
          </p:nvPr>
        </p:nvSpPr>
        <p:spPr/>
        <p:txBody>
          <a:bodyPr/>
          <a:lstStyle/>
          <a:p>
            <a:r>
              <a:rPr lang="en-IN" dirty="0"/>
              <a:t>OBJECTIVE</a:t>
            </a:r>
          </a:p>
        </p:txBody>
      </p:sp>
      <p:sp>
        <p:nvSpPr>
          <p:cNvPr id="3" name="Content Placeholder 2">
            <a:extLst>
              <a:ext uri="{FF2B5EF4-FFF2-40B4-BE49-F238E27FC236}">
                <a16:creationId xmlns:a16="http://schemas.microsoft.com/office/drawing/2014/main" id="{EA8A0185-12DE-554B-85A0-806567ED1041}"/>
              </a:ext>
            </a:extLst>
          </p:cNvPr>
          <p:cNvSpPr>
            <a:spLocks noGrp="1"/>
          </p:cNvSpPr>
          <p:nvPr>
            <p:ph idx="1"/>
          </p:nvPr>
        </p:nvSpPr>
        <p:spPr>
          <a:xfrm>
            <a:off x="1097280" y="2108201"/>
            <a:ext cx="9033948" cy="3760891"/>
          </a:xfrm>
        </p:spPr>
        <p:txBody>
          <a:bodyPr>
            <a:normAutofit/>
          </a:bodyPr>
          <a:lstStyle/>
          <a:p>
            <a:pPr algn="just"/>
            <a:r>
              <a:rPr lang="en-US" sz="2000" dirty="0">
                <a:solidFill>
                  <a:schemeClr val="tx1"/>
                </a:solidFill>
                <a:latin typeface="+mj-lt"/>
              </a:rPr>
              <a:t>Objective of this project is to study the datasets to gain insights  within the bank. Specifically, the project aims to achieve the following objectives. such as  Loan Amount Analysis by Year, Grade and Subgrade-wise Revolving Balance , Payment Status Analysis, State and Month-wise Loan Status, Home Ownership and Last Payment Date. By achieving these objectives, the project aims to provide valuable insights for contributing to the bank's overall efficiency and profitability.</a:t>
            </a:r>
            <a:endParaRPr lang="en-IN" sz="2000" dirty="0">
              <a:solidFill>
                <a:schemeClr val="tx1"/>
              </a:solidFill>
              <a:latin typeface="+mj-lt"/>
            </a:endParaRPr>
          </a:p>
        </p:txBody>
      </p:sp>
    </p:spTree>
    <p:extLst>
      <p:ext uri="{BB962C8B-B14F-4D97-AF65-F5344CB8AC3E}">
        <p14:creationId xmlns:p14="http://schemas.microsoft.com/office/powerpoint/2010/main" val="20232972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3">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44BB2B-75DF-7E7E-F825-51ACA862C412}"/>
              </a:ext>
            </a:extLst>
          </p:cNvPr>
          <p:cNvSpPr>
            <a:spLocks noGrp="1"/>
          </p:cNvSpPr>
          <p:nvPr>
            <p:ph type="title"/>
          </p:nvPr>
        </p:nvSpPr>
        <p:spPr/>
        <p:txBody>
          <a:bodyPr/>
          <a:lstStyle/>
          <a:p>
            <a:r>
              <a:rPr lang="en-IN" dirty="0"/>
              <a:t>DATA PROCESS</a:t>
            </a:r>
          </a:p>
        </p:txBody>
      </p:sp>
      <p:sp>
        <p:nvSpPr>
          <p:cNvPr id="3" name="Content Placeholder 2">
            <a:extLst>
              <a:ext uri="{FF2B5EF4-FFF2-40B4-BE49-F238E27FC236}">
                <a16:creationId xmlns:a16="http://schemas.microsoft.com/office/drawing/2014/main" id="{AA6AEFBB-9B41-2F76-5E91-84082DE0EAF8}"/>
              </a:ext>
            </a:extLst>
          </p:cNvPr>
          <p:cNvSpPr>
            <a:spLocks noGrp="1"/>
          </p:cNvSpPr>
          <p:nvPr>
            <p:ph idx="1"/>
          </p:nvPr>
        </p:nvSpPr>
        <p:spPr/>
        <p:txBody>
          <a:bodyPr>
            <a:normAutofit/>
          </a:bodyPr>
          <a:lstStyle/>
          <a:p>
            <a:pPr algn="just">
              <a:buFont typeface="Wingdings" panose="05000000000000000000" pitchFamily="2" charset="2"/>
              <a:buChar char="q"/>
            </a:pPr>
            <a:r>
              <a:rPr lang="en-IN" sz="2100" dirty="0">
                <a:solidFill>
                  <a:schemeClr val="tx1"/>
                </a:solidFill>
                <a:latin typeface="Berlin Sans FB" panose="020E0602020502020306" pitchFamily="34" charset="0"/>
              </a:rPr>
              <a:t> Data Collection and Cleaning</a:t>
            </a:r>
          </a:p>
          <a:p>
            <a:pPr marL="0" indent="0">
              <a:buNone/>
            </a:pPr>
            <a:r>
              <a:rPr lang="en-IN" sz="2000" dirty="0">
                <a:solidFill>
                  <a:schemeClr val="tx1"/>
                </a:solidFill>
                <a:latin typeface="+mj-lt"/>
              </a:rPr>
              <a:t>Gather The data from source and identify the data accuracy, integrity.</a:t>
            </a:r>
          </a:p>
          <a:p>
            <a:pPr>
              <a:buFont typeface="Wingdings" panose="05000000000000000000" pitchFamily="2" charset="2"/>
              <a:buChar char="q"/>
            </a:pPr>
            <a:r>
              <a:rPr lang="en-IN" sz="2000" dirty="0">
                <a:solidFill>
                  <a:schemeClr val="tx1"/>
                </a:solidFill>
                <a:latin typeface="+mj-lt"/>
              </a:rPr>
              <a:t> </a:t>
            </a:r>
            <a:r>
              <a:rPr lang="en-IN" sz="2100" dirty="0">
                <a:solidFill>
                  <a:schemeClr val="tx1"/>
                </a:solidFill>
                <a:latin typeface="Berlin Sans FB" panose="020E0602020502020306" pitchFamily="34" charset="0"/>
              </a:rPr>
              <a:t>Data Integration</a:t>
            </a:r>
          </a:p>
          <a:p>
            <a:pPr marL="0" indent="0">
              <a:buNone/>
            </a:pPr>
            <a:r>
              <a:rPr lang="en-IN" sz="2000" dirty="0">
                <a:solidFill>
                  <a:schemeClr val="tx1"/>
                </a:solidFill>
                <a:latin typeface="+mj-lt"/>
              </a:rPr>
              <a:t>Merge data from multiple sources to create a unified dataset for analysis. This may involve matching records based on common identifiers.</a:t>
            </a:r>
          </a:p>
          <a:p>
            <a:pPr>
              <a:buFont typeface="Wingdings" panose="05000000000000000000" pitchFamily="2" charset="2"/>
              <a:buChar char="q"/>
            </a:pPr>
            <a:r>
              <a:rPr lang="en-IN" sz="2100" dirty="0">
                <a:solidFill>
                  <a:schemeClr val="tx1"/>
                </a:solidFill>
                <a:latin typeface="Berlin Sans FB" panose="020E0602020502020306" pitchFamily="34" charset="0"/>
              </a:rPr>
              <a:t> Exploratory Data Analysis(EDA)</a:t>
            </a:r>
          </a:p>
          <a:p>
            <a:pPr marL="0" indent="0">
              <a:buNone/>
            </a:pPr>
            <a:r>
              <a:rPr lang="en-IN" sz="2000" dirty="0">
                <a:solidFill>
                  <a:schemeClr val="tx1"/>
                </a:solidFill>
                <a:latin typeface="+mj-lt"/>
              </a:rPr>
              <a:t>Visualize data using charts, graphs, and dashboards to explore patterns, correlations and outliers</a:t>
            </a:r>
            <a:r>
              <a:rPr lang="en-IN" sz="2100" dirty="0">
                <a:solidFill>
                  <a:schemeClr val="tx1"/>
                </a:solidFill>
                <a:latin typeface="+mj-lt"/>
              </a:rPr>
              <a:t>.</a:t>
            </a:r>
          </a:p>
          <a:p>
            <a:pPr marL="0" indent="0">
              <a:buNone/>
            </a:pPr>
            <a:endParaRPr lang="en-IN" sz="2000" dirty="0">
              <a:solidFill>
                <a:schemeClr val="tx1"/>
              </a:solidFill>
              <a:latin typeface="+mj-lt"/>
            </a:endParaRPr>
          </a:p>
        </p:txBody>
      </p:sp>
    </p:spTree>
    <p:extLst>
      <p:ext uri="{BB962C8B-B14F-4D97-AF65-F5344CB8AC3E}">
        <p14:creationId xmlns:p14="http://schemas.microsoft.com/office/powerpoint/2010/main" val="3921337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3">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17E03-4E61-F51D-9925-D4B65AB3A7E8}"/>
              </a:ext>
            </a:extLst>
          </p:cNvPr>
          <p:cNvSpPr>
            <a:spLocks noGrp="1"/>
          </p:cNvSpPr>
          <p:nvPr>
            <p:ph type="title"/>
          </p:nvPr>
        </p:nvSpPr>
        <p:spPr/>
        <p:txBody>
          <a:bodyPr/>
          <a:lstStyle/>
          <a:p>
            <a:r>
              <a:rPr lang="en-IN" dirty="0"/>
              <a:t>OUTPUT</a:t>
            </a:r>
          </a:p>
        </p:txBody>
      </p:sp>
      <p:sp>
        <p:nvSpPr>
          <p:cNvPr id="3" name="Content Placeholder 2">
            <a:extLst>
              <a:ext uri="{FF2B5EF4-FFF2-40B4-BE49-F238E27FC236}">
                <a16:creationId xmlns:a16="http://schemas.microsoft.com/office/drawing/2014/main" id="{C3B538F1-508E-0E89-649D-B300DBC5E750}"/>
              </a:ext>
            </a:extLst>
          </p:cNvPr>
          <p:cNvSpPr>
            <a:spLocks noGrp="1"/>
          </p:cNvSpPr>
          <p:nvPr>
            <p:ph idx="1"/>
          </p:nvPr>
        </p:nvSpPr>
        <p:spPr>
          <a:xfrm>
            <a:off x="1097280" y="2027280"/>
            <a:ext cx="4656157" cy="3760891"/>
          </a:xfrm>
        </p:spPr>
        <p:txBody>
          <a:bodyPr/>
          <a:lstStyle/>
          <a:p>
            <a:r>
              <a:rPr lang="en-IN" sz="2100" dirty="0">
                <a:solidFill>
                  <a:schemeClr val="tx1"/>
                </a:solidFill>
                <a:latin typeface="Arial Rounded MT Bold" panose="020F0704030504030204" pitchFamily="34" charset="0"/>
              </a:rPr>
              <a:t>KPI 1</a:t>
            </a:r>
            <a:r>
              <a:rPr lang="en-IN" sz="2100" dirty="0">
                <a:solidFill>
                  <a:schemeClr val="tx1"/>
                </a:solidFill>
              </a:rPr>
              <a:t>:- </a:t>
            </a:r>
            <a:r>
              <a:rPr lang="en-IN" sz="2100" dirty="0">
                <a:solidFill>
                  <a:schemeClr val="tx1"/>
                </a:solidFill>
                <a:latin typeface="Berlin Sans FB" panose="020E0602020502020306" pitchFamily="34" charset="0"/>
              </a:rPr>
              <a:t>Year wise loan amount statistics</a:t>
            </a:r>
          </a:p>
          <a:p>
            <a:pPr algn="just">
              <a:buFont typeface="Wingdings" panose="05000000000000000000" pitchFamily="2" charset="2"/>
              <a:buChar char="q"/>
            </a:pPr>
            <a:r>
              <a:rPr lang="en-IN" dirty="0">
                <a:latin typeface="+mj-lt"/>
              </a:rPr>
              <a:t> </a:t>
            </a:r>
            <a:r>
              <a:rPr lang="en-IN" sz="2000" dirty="0">
                <a:solidFill>
                  <a:schemeClr val="tx1"/>
                </a:solidFill>
                <a:latin typeface="+mj-lt"/>
              </a:rPr>
              <a:t>This KPI represents sum of loan amount from year 2007 to 2011, which clearly shows us that the loan amount is increasing from 2007 to 2011, where 2007 has minimum loan amount </a:t>
            </a:r>
            <a:r>
              <a:rPr lang="en-IN" sz="2000" dirty="0" err="1">
                <a:solidFill>
                  <a:schemeClr val="tx1"/>
                </a:solidFill>
                <a:latin typeface="+mj-lt"/>
              </a:rPr>
              <a:t>i.e</a:t>
            </a:r>
            <a:r>
              <a:rPr lang="en-IN" sz="2000" dirty="0">
                <a:solidFill>
                  <a:schemeClr val="tx1"/>
                </a:solidFill>
                <a:latin typeface="+mj-lt"/>
              </a:rPr>
              <a:t> 2M and 2011 has maximum  loan amount </a:t>
            </a:r>
            <a:r>
              <a:rPr lang="en-IN" sz="2000" dirty="0" err="1">
                <a:solidFill>
                  <a:schemeClr val="tx1"/>
                </a:solidFill>
                <a:latin typeface="+mj-lt"/>
              </a:rPr>
              <a:t>i.e</a:t>
            </a:r>
            <a:r>
              <a:rPr lang="en-IN" sz="2000" dirty="0">
                <a:solidFill>
                  <a:schemeClr val="tx1"/>
                </a:solidFill>
                <a:latin typeface="+mj-lt"/>
              </a:rPr>
              <a:t> 261M.</a:t>
            </a:r>
          </a:p>
        </p:txBody>
      </p:sp>
      <p:pic>
        <p:nvPicPr>
          <p:cNvPr id="5" name="Picture 4">
            <a:extLst>
              <a:ext uri="{FF2B5EF4-FFF2-40B4-BE49-F238E27FC236}">
                <a16:creationId xmlns:a16="http://schemas.microsoft.com/office/drawing/2014/main" id="{E353C8C1-A864-A9D2-8DEB-048C2DFEC454}"/>
              </a:ext>
            </a:extLst>
          </p:cNvPr>
          <p:cNvPicPr>
            <a:picLocks noChangeAspect="1"/>
          </p:cNvPicPr>
          <p:nvPr/>
        </p:nvPicPr>
        <p:blipFill>
          <a:blip r:embed="rId2"/>
          <a:stretch>
            <a:fillRect/>
          </a:stretch>
        </p:blipFill>
        <p:spPr>
          <a:xfrm>
            <a:off x="6857191" y="2027280"/>
            <a:ext cx="2302993" cy="1450757"/>
          </a:xfrm>
          <a:prstGeom prst="rect">
            <a:avLst/>
          </a:prstGeom>
        </p:spPr>
      </p:pic>
      <p:pic>
        <p:nvPicPr>
          <p:cNvPr id="7" name="Picture 6">
            <a:extLst>
              <a:ext uri="{FF2B5EF4-FFF2-40B4-BE49-F238E27FC236}">
                <a16:creationId xmlns:a16="http://schemas.microsoft.com/office/drawing/2014/main" id="{CC2CFCF4-E3CE-5023-43D5-78D8D263F4B4}"/>
              </a:ext>
            </a:extLst>
          </p:cNvPr>
          <p:cNvPicPr>
            <a:picLocks noChangeAspect="1"/>
          </p:cNvPicPr>
          <p:nvPr/>
        </p:nvPicPr>
        <p:blipFill>
          <a:blip r:embed="rId3"/>
          <a:stretch>
            <a:fillRect/>
          </a:stretch>
        </p:blipFill>
        <p:spPr>
          <a:xfrm>
            <a:off x="6857191" y="3429000"/>
            <a:ext cx="2302993" cy="1539510"/>
          </a:xfrm>
          <a:prstGeom prst="rect">
            <a:avLst/>
          </a:prstGeom>
        </p:spPr>
      </p:pic>
      <p:pic>
        <p:nvPicPr>
          <p:cNvPr id="9" name="Picture 8">
            <a:extLst>
              <a:ext uri="{FF2B5EF4-FFF2-40B4-BE49-F238E27FC236}">
                <a16:creationId xmlns:a16="http://schemas.microsoft.com/office/drawing/2014/main" id="{3EBA54B2-9431-9FFF-EBAB-767AA2E13421}"/>
              </a:ext>
            </a:extLst>
          </p:cNvPr>
          <p:cNvPicPr>
            <a:picLocks noChangeAspect="1"/>
          </p:cNvPicPr>
          <p:nvPr/>
        </p:nvPicPr>
        <p:blipFill>
          <a:blip r:embed="rId4"/>
          <a:stretch>
            <a:fillRect/>
          </a:stretch>
        </p:blipFill>
        <p:spPr>
          <a:xfrm>
            <a:off x="9160184" y="2027280"/>
            <a:ext cx="2168666" cy="1450757"/>
          </a:xfrm>
          <a:prstGeom prst="rect">
            <a:avLst/>
          </a:prstGeom>
        </p:spPr>
      </p:pic>
      <p:pic>
        <p:nvPicPr>
          <p:cNvPr id="11" name="Picture 10">
            <a:extLst>
              <a:ext uri="{FF2B5EF4-FFF2-40B4-BE49-F238E27FC236}">
                <a16:creationId xmlns:a16="http://schemas.microsoft.com/office/drawing/2014/main" id="{DE60325A-E27F-7AFB-E7E0-D009A5636F42}"/>
              </a:ext>
            </a:extLst>
          </p:cNvPr>
          <p:cNvPicPr>
            <a:picLocks noChangeAspect="1"/>
          </p:cNvPicPr>
          <p:nvPr/>
        </p:nvPicPr>
        <p:blipFill>
          <a:blip r:embed="rId5"/>
          <a:stretch>
            <a:fillRect/>
          </a:stretch>
        </p:blipFill>
        <p:spPr>
          <a:xfrm>
            <a:off x="9160184" y="3478037"/>
            <a:ext cx="2168666" cy="1441315"/>
          </a:xfrm>
          <a:prstGeom prst="rect">
            <a:avLst/>
          </a:prstGeom>
        </p:spPr>
      </p:pic>
    </p:spTree>
    <p:extLst>
      <p:ext uri="{BB962C8B-B14F-4D97-AF65-F5344CB8AC3E}">
        <p14:creationId xmlns:p14="http://schemas.microsoft.com/office/powerpoint/2010/main" val="29581473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3">
            <a:lumMod val="20000"/>
            <a:lumOff val="80000"/>
          </a:schemeClr>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EFF37F8-B8E5-B9A1-23B8-828F328700AB}"/>
              </a:ext>
            </a:extLst>
          </p:cNvPr>
          <p:cNvSpPr txBox="1"/>
          <p:nvPr/>
        </p:nvSpPr>
        <p:spPr>
          <a:xfrm>
            <a:off x="1058034" y="721641"/>
            <a:ext cx="4363630" cy="3770263"/>
          </a:xfrm>
          <a:prstGeom prst="rect">
            <a:avLst/>
          </a:prstGeom>
          <a:noFill/>
        </p:spPr>
        <p:txBody>
          <a:bodyPr wrap="square">
            <a:spAutoFit/>
          </a:bodyPr>
          <a:lstStyle/>
          <a:p>
            <a:pPr>
              <a:buClr>
                <a:schemeClr val="accent1"/>
              </a:buClr>
            </a:pPr>
            <a:r>
              <a:rPr lang="en-IN" sz="2100" dirty="0">
                <a:latin typeface="Arial Rounded MT Bold" panose="020F0704030504030204" pitchFamily="34" charset="0"/>
              </a:rPr>
              <a:t>KPI 2</a:t>
            </a:r>
            <a:r>
              <a:rPr lang="en-IN" sz="2100" dirty="0"/>
              <a:t>:- </a:t>
            </a:r>
            <a:r>
              <a:rPr lang="en-IN" sz="2100" dirty="0">
                <a:latin typeface="Berlin Sans FB" panose="020E0602020502020306" pitchFamily="34" charset="0"/>
              </a:rPr>
              <a:t>Grade and sub grade wise </a:t>
            </a:r>
            <a:r>
              <a:rPr lang="en-IN" sz="2100" dirty="0" err="1">
                <a:latin typeface="Berlin Sans FB" panose="020E0602020502020306" pitchFamily="34" charset="0"/>
              </a:rPr>
              <a:t>revol_bal</a:t>
            </a:r>
            <a:endParaRPr lang="en-IN" sz="2100" dirty="0">
              <a:latin typeface="Berlin Sans FB" panose="020E0602020502020306" pitchFamily="34" charset="0"/>
            </a:endParaRPr>
          </a:p>
          <a:p>
            <a:pPr>
              <a:buClr>
                <a:schemeClr val="accent1"/>
              </a:buClr>
            </a:pPr>
            <a:endParaRPr lang="en-IN" sz="2100" dirty="0">
              <a:latin typeface="Berlin Sans FB" panose="020E0602020502020306" pitchFamily="34" charset="0"/>
            </a:endParaRPr>
          </a:p>
          <a:p>
            <a:pPr marL="285750" indent="-285750" algn="just">
              <a:buClr>
                <a:schemeClr val="accent1"/>
              </a:buClr>
              <a:buFont typeface="Wingdings" panose="05000000000000000000" pitchFamily="2" charset="2"/>
              <a:buChar char="q"/>
            </a:pPr>
            <a:r>
              <a:rPr lang="en-IN" sz="2000" dirty="0">
                <a:latin typeface="+mj-lt"/>
              </a:rPr>
              <a:t>This KPI represent revolving balance according to grade and sub-grade , showing us B3 has most revolving balance around 30M and G5 has least </a:t>
            </a:r>
            <a:r>
              <a:rPr lang="en-IN" sz="2000" dirty="0" err="1">
                <a:latin typeface="+mj-lt"/>
              </a:rPr>
              <a:t>i.e</a:t>
            </a:r>
            <a:r>
              <a:rPr lang="en-IN" sz="2000" dirty="0">
                <a:latin typeface="+mj-lt"/>
              </a:rPr>
              <a:t> 3K revolving.</a:t>
            </a:r>
          </a:p>
          <a:p>
            <a:pPr marL="285750" indent="-285750">
              <a:buClr>
                <a:schemeClr val="accent1"/>
              </a:buClr>
              <a:buFont typeface="Wingdings" panose="05000000000000000000" pitchFamily="2" charset="2"/>
              <a:buChar char="q"/>
            </a:pPr>
            <a:endParaRPr lang="en-IN" sz="2000" dirty="0">
              <a:solidFill>
                <a:schemeClr val="tx1">
                  <a:lumMod val="75000"/>
                  <a:lumOff val="25000"/>
                </a:schemeClr>
              </a:solidFill>
              <a:latin typeface="Berlin Sans FB" panose="020E0602020502020306" pitchFamily="34" charset="0"/>
            </a:endParaRPr>
          </a:p>
          <a:p>
            <a:endParaRPr lang="en-IN" dirty="0">
              <a:latin typeface="Berlin Sans FB" panose="020E0602020502020306" pitchFamily="34" charset="0"/>
            </a:endParaRPr>
          </a:p>
          <a:p>
            <a:endParaRPr lang="en-IN" dirty="0">
              <a:latin typeface="Berlin Sans FB" panose="020E0602020502020306" pitchFamily="34" charset="0"/>
            </a:endParaRPr>
          </a:p>
        </p:txBody>
      </p:sp>
      <p:pic>
        <p:nvPicPr>
          <p:cNvPr id="7" name="Picture 6">
            <a:extLst>
              <a:ext uri="{FF2B5EF4-FFF2-40B4-BE49-F238E27FC236}">
                <a16:creationId xmlns:a16="http://schemas.microsoft.com/office/drawing/2014/main" id="{C88AD36B-6427-7DB6-0EF5-FA5BE4B5316C}"/>
              </a:ext>
            </a:extLst>
          </p:cNvPr>
          <p:cNvPicPr>
            <a:picLocks noChangeAspect="1"/>
          </p:cNvPicPr>
          <p:nvPr/>
        </p:nvPicPr>
        <p:blipFill>
          <a:blip r:embed="rId2"/>
          <a:stretch>
            <a:fillRect/>
          </a:stretch>
        </p:blipFill>
        <p:spPr>
          <a:xfrm>
            <a:off x="6012404" y="971045"/>
            <a:ext cx="2613727" cy="1457754"/>
          </a:xfrm>
          <a:prstGeom prst="rect">
            <a:avLst/>
          </a:prstGeom>
        </p:spPr>
      </p:pic>
      <p:pic>
        <p:nvPicPr>
          <p:cNvPr id="9" name="Picture 8">
            <a:extLst>
              <a:ext uri="{FF2B5EF4-FFF2-40B4-BE49-F238E27FC236}">
                <a16:creationId xmlns:a16="http://schemas.microsoft.com/office/drawing/2014/main" id="{842BE06B-66CA-C7A1-1F90-839057A96B26}"/>
              </a:ext>
            </a:extLst>
          </p:cNvPr>
          <p:cNvPicPr>
            <a:picLocks noChangeAspect="1"/>
          </p:cNvPicPr>
          <p:nvPr/>
        </p:nvPicPr>
        <p:blipFill>
          <a:blip r:embed="rId3"/>
          <a:stretch>
            <a:fillRect/>
          </a:stretch>
        </p:blipFill>
        <p:spPr>
          <a:xfrm>
            <a:off x="8626131" y="971045"/>
            <a:ext cx="2613727" cy="1457754"/>
          </a:xfrm>
          <a:prstGeom prst="rect">
            <a:avLst/>
          </a:prstGeom>
        </p:spPr>
      </p:pic>
      <p:pic>
        <p:nvPicPr>
          <p:cNvPr id="13" name="Picture 12">
            <a:extLst>
              <a:ext uri="{FF2B5EF4-FFF2-40B4-BE49-F238E27FC236}">
                <a16:creationId xmlns:a16="http://schemas.microsoft.com/office/drawing/2014/main" id="{A03DDAEB-AB25-CA80-9251-9A047C76663C}"/>
              </a:ext>
            </a:extLst>
          </p:cNvPr>
          <p:cNvPicPr>
            <a:picLocks noChangeAspect="1"/>
          </p:cNvPicPr>
          <p:nvPr/>
        </p:nvPicPr>
        <p:blipFill>
          <a:blip r:embed="rId4"/>
          <a:stretch>
            <a:fillRect/>
          </a:stretch>
        </p:blipFill>
        <p:spPr>
          <a:xfrm>
            <a:off x="6012404" y="2428800"/>
            <a:ext cx="2613727" cy="1457754"/>
          </a:xfrm>
          <a:prstGeom prst="rect">
            <a:avLst/>
          </a:prstGeom>
        </p:spPr>
      </p:pic>
      <p:pic>
        <p:nvPicPr>
          <p:cNvPr id="15" name="Picture 14">
            <a:extLst>
              <a:ext uri="{FF2B5EF4-FFF2-40B4-BE49-F238E27FC236}">
                <a16:creationId xmlns:a16="http://schemas.microsoft.com/office/drawing/2014/main" id="{7CD81820-E2FF-68EB-77E2-50E32ABA8559}"/>
              </a:ext>
            </a:extLst>
          </p:cNvPr>
          <p:cNvPicPr>
            <a:picLocks noChangeAspect="1"/>
          </p:cNvPicPr>
          <p:nvPr/>
        </p:nvPicPr>
        <p:blipFill>
          <a:blip r:embed="rId5"/>
          <a:stretch>
            <a:fillRect/>
          </a:stretch>
        </p:blipFill>
        <p:spPr>
          <a:xfrm>
            <a:off x="8626131" y="2428799"/>
            <a:ext cx="2613727" cy="1457754"/>
          </a:xfrm>
          <a:prstGeom prst="rect">
            <a:avLst/>
          </a:prstGeom>
        </p:spPr>
      </p:pic>
    </p:spTree>
    <p:extLst>
      <p:ext uri="{BB962C8B-B14F-4D97-AF65-F5344CB8AC3E}">
        <p14:creationId xmlns:p14="http://schemas.microsoft.com/office/powerpoint/2010/main" val="15681496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3">
            <a:lumMod val="20000"/>
            <a:lumOff val="80000"/>
          </a:schemeClr>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C4BE907-4251-34C9-C3C3-8751BF2D7844}"/>
              </a:ext>
            </a:extLst>
          </p:cNvPr>
          <p:cNvSpPr txBox="1"/>
          <p:nvPr/>
        </p:nvSpPr>
        <p:spPr>
          <a:xfrm>
            <a:off x="960928" y="786377"/>
            <a:ext cx="4719681" cy="2554545"/>
          </a:xfrm>
          <a:prstGeom prst="rect">
            <a:avLst/>
          </a:prstGeom>
          <a:noFill/>
        </p:spPr>
        <p:txBody>
          <a:bodyPr wrap="square">
            <a:spAutoFit/>
          </a:bodyPr>
          <a:lstStyle/>
          <a:p>
            <a:r>
              <a:rPr lang="en-IN" sz="2100" dirty="0">
                <a:latin typeface="Arial Rounded MT Bold" panose="020F0704030504030204" pitchFamily="34" charset="0"/>
              </a:rPr>
              <a:t>KPI 3</a:t>
            </a:r>
            <a:r>
              <a:rPr lang="en-IN" sz="2100" dirty="0"/>
              <a:t>:- </a:t>
            </a:r>
            <a:r>
              <a:rPr lang="en-IN" sz="2100" dirty="0">
                <a:latin typeface="Berlin Sans FB" panose="020E0602020502020306" pitchFamily="34" charset="0"/>
              </a:rPr>
              <a:t>Total payment for verified status Vs Total payment for non-verified status</a:t>
            </a:r>
          </a:p>
          <a:p>
            <a:endParaRPr lang="en-IN" dirty="0">
              <a:solidFill>
                <a:schemeClr val="tx1">
                  <a:lumMod val="75000"/>
                  <a:lumOff val="25000"/>
                </a:schemeClr>
              </a:solidFill>
              <a:latin typeface="Berlin Sans FB" panose="020E0602020502020306" pitchFamily="34" charset="0"/>
            </a:endParaRPr>
          </a:p>
          <a:p>
            <a:pPr marL="285750" indent="-285750" algn="just">
              <a:buClr>
                <a:schemeClr val="accent1"/>
              </a:buClr>
              <a:buFont typeface="Wingdings" panose="05000000000000000000" pitchFamily="2" charset="2"/>
              <a:buChar char="q"/>
            </a:pPr>
            <a:r>
              <a:rPr lang="en-IN" sz="2000" dirty="0">
                <a:latin typeface="+mj-lt"/>
              </a:rPr>
              <a:t>As it appears to be a donut chart, showing us the total payment of verified and non- verified status, where they are nearly the same with the difference of nearly 70M.</a:t>
            </a:r>
            <a:r>
              <a:rPr lang="en-IN" sz="2000" dirty="0">
                <a:latin typeface="Berlin Sans FB" panose="020E0602020502020306" pitchFamily="34" charset="0"/>
              </a:rPr>
              <a:t> </a:t>
            </a:r>
          </a:p>
        </p:txBody>
      </p:sp>
      <p:pic>
        <p:nvPicPr>
          <p:cNvPr id="8" name="Picture 7">
            <a:extLst>
              <a:ext uri="{FF2B5EF4-FFF2-40B4-BE49-F238E27FC236}">
                <a16:creationId xmlns:a16="http://schemas.microsoft.com/office/drawing/2014/main" id="{D40E9E99-26D4-A1D5-3BD0-129E2BEE31A0}"/>
              </a:ext>
            </a:extLst>
          </p:cNvPr>
          <p:cNvPicPr>
            <a:picLocks noChangeAspect="1"/>
          </p:cNvPicPr>
          <p:nvPr/>
        </p:nvPicPr>
        <p:blipFill>
          <a:blip r:embed="rId2"/>
          <a:stretch>
            <a:fillRect/>
          </a:stretch>
        </p:blipFill>
        <p:spPr>
          <a:xfrm>
            <a:off x="6578825" y="1174389"/>
            <a:ext cx="2504714" cy="1617363"/>
          </a:xfrm>
          <a:prstGeom prst="rect">
            <a:avLst/>
          </a:prstGeom>
        </p:spPr>
      </p:pic>
      <p:pic>
        <p:nvPicPr>
          <p:cNvPr id="10" name="Picture 9">
            <a:extLst>
              <a:ext uri="{FF2B5EF4-FFF2-40B4-BE49-F238E27FC236}">
                <a16:creationId xmlns:a16="http://schemas.microsoft.com/office/drawing/2014/main" id="{8C27A898-72D8-C2B6-9E81-1C163E2D9EE1}"/>
              </a:ext>
            </a:extLst>
          </p:cNvPr>
          <p:cNvPicPr>
            <a:picLocks noChangeAspect="1"/>
          </p:cNvPicPr>
          <p:nvPr/>
        </p:nvPicPr>
        <p:blipFill>
          <a:blip r:embed="rId3"/>
          <a:stretch>
            <a:fillRect/>
          </a:stretch>
        </p:blipFill>
        <p:spPr>
          <a:xfrm>
            <a:off x="9083540" y="1206297"/>
            <a:ext cx="2221034" cy="1468484"/>
          </a:xfrm>
          <a:prstGeom prst="rect">
            <a:avLst/>
          </a:prstGeom>
        </p:spPr>
      </p:pic>
      <p:pic>
        <p:nvPicPr>
          <p:cNvPr id="12" name="Picture 11">
            <a:extLst>
              <a:ext uri="{FF2B5EF4-FFF2-40B4-BE49-F238E27FC236}">
                <a16:creationId xmlns:a16="http://schemas.microsoft.com/office/drawing/2014/main" id="{4C6B46C1-7B59-4467-A805-BD34DA251744}"/>
              </a:ext>
            </a:extLst>
          </p:cNvPr>
          <p:cNvPicPr>
            <a:picLocks noChangeAspect="1"/>
          </p:cNvPicPr>
          <p:nvPr/>
        </p:nvPicPr>
        <p:blipFill>
          <a:blip r:embed="rId4"/>
          <a:stretch>
            <a:fillRect/>
          </a:stretch>
        </p:blipFill>
        <p:spPr>
          <a:xfrm>
            <a:off x="6578825" y="2674782"/>
            <a:ext cx="2504714" cy="1617364"/>
          </a:xfrm>
          <a:prstGeom prst="rect">
            <a:avLst/>
          </a:prstGeom>
        </p:spPr>
      </p:pic>
      <p:pic>
        <p:nvPicPr>
          <p:cNvPr id="16" name="Picture 15">
            <a:extLst>
              <a:ext uri="{FF2B5EF4-FFF2-40B4-BE49-F238E27FC236}">
                <a16:creationId xmlns:a16="http://schemas.microsoft.com/office/drawing/2014/main" id="{C21E099E-E4CD-E3AC-E106-876EEE237E4F}"/>
              </a:ext>
            </a:extLst>
          </p:cNvPr>
          <p:cNvPicPr>
            <a:picLocks noChangeAspect="1"/>
          </p:cNvPicPr>
          <p:nvPr/>
        </p:nvPicPr>
        <p:blipFill>
          <a:blip r:embed="rId5"/>
          <a:stretch>
            <a:fillRect/>
          </a:stretch>
        </p:blipFill>
        <p:spPr>
          <a:xfrm>
            <a:off x="9083540" y="2674782"/>
            <a:ext cx="2221034" cy="1619854"/>
          </a:xfrm>
          <a:prstGeom prst="rect">
            <a:avLst/>
          </a:prstGeom>
        </p:spPr>
      </p:pic>
    </p:spTree>
    <p:extLst>
      <p:ext uri="{BB962C8B-B14F-4D97-AF65-F5344CB8AC3E}">
        <p14:creationId xmlns:p14="http://schemas.microsoft.com/office/powerpoint/2010/main" val="650674935"/>
      </p:ext>
    </p:extLst>
  </p:cSld>
  <p:clrMapOvr>
    <a:masterClrMapping/>
  </p:clrMapOvr>
</p:sld>
</file>

<file path=ppt/theme/theme1.xml><?xml version="1.0" encoding="utf-8"?>
<a:theme xmlns:a="http://schemas.openxmlformats.org/drawingml/2006/main" name="Custom">
  <a:themeElements>
    <a:clrScheme name="Custom 34">
      <a:dk1>
        <a:sysClr val="windowText" lastClr="000000"/>
      </a:dk1>
      <a:lt1>
        <a:sysClr val="window" lastClr="FFFFFF"/>
      </a:lt1>
      <a:dk2>
        <a:srgbClr val="39302A"/>
      </a:dk2>
      <a:lt2>
        <a:srgbClr val="E5DEDB"/>
      </a:lt2>
      <a:accent1>
        <a:srgbClr val="EC7016"/>
      </a:accent1>
      <a:accent2>
        <a:srgbClr val="F8931D"/>
      </a:accent2>
      <a:accent3>
        <a:srgbClr val="CE8D3E"/>
      </a:accent3>
      <a:accent4>
        <a:srgbClr val="E64823"/>
      </a:accent4>
      <a:accent5>
        <a:srgbClr val="FFCA08"/>
      </a:accent5>
      <a:accent6>
        <a:srgbClr val="9C6A6A"/>
      </a:accent6>
      <a:hlink>
        <a:srgbClr val="2998E3"/>
      </a:hlink>
      <a:folHlink>
        <a:srgbClr val="7F723D"/>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F5B7AB07-F859-4656-A1C1-DAFCFA0ACA4B}" vid="{A6E2497D-935A-4CFD-B9FD-6DCB15FA68BF}"/>
    </a:ext>
  </a:extLst>
</a:theme>
</file>

<file path=ppt/theme/themeOverride1.xml><?xml version="1.0" encoding="utf-8"?>
<a:themeOverride xmlns:a="http://schemas.openxmlformats.org/drawingml/2006/main">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_ip_UnifiedCompliancePolicyUIAction xmlns="http://schemas.microsoft.com/sharepoint/v3" xsi:nil="true"/>
    <Image xmlns="71af3243-3dd4-4a8d-8c0d-dd76da1f02a5">
      <Url xsi:nil="true"/>
      <Description xsi:nil="true"/>
    </Image>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7" ma:contentTypeDescription="Create a new document." ma:contentTypeScope="" ma:versionID="c6f9a84f66a9c8b9a21755b9ffafb945">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27df39e3e7036dff54f89ddd5805ce72"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03EEFF0-FB57-4CB4-8BFC-DF397689E2ED}">
  <ds:schemaRefs>
    <ds:schemaRef ds:uri="http://purl.org/dc/dcmitype/"/>
    <ds:schemaRef ds:uri="http://schemas.microsoft.com/office/2006/documentManagement/types"/>
    <ds:schemaRef ds:uri="http://purl.org/dc/terms/"/>
    <ds:schemaRef ds:uri="http://schemas.openxmlformats.org/package/2006/metadata/core-properties"/>
    <ds:schemaRef ds:uri="http://schemas.microsoft.com/office/2006/metadata/properties"/>
    <ds:schemaRef ds:uri="http://schemas.microsoft.com/sharepoint/v3"/>
    <ds:schemaRef ds:uri="230e9df3-be65-4c73-a93b-d1236ebd677e"/>
    <ds:schemaRef ds:uri="http://www.w3.org/XML/1998/namespace"/>
    <ds:schemaRef ds:uri="71af3243-3dd4-4a8d-8c0d-dd76da1f02a5"/>
    <ds:schemaRef ds:uri="http://schemas.microsoft.com/office/infopath/2007/PartnerControls"/>
    <ds:schemaRef ds:uri="16c05727-aa75-4e4a-9b5f-8a80a1165891"/>
    <ds:schemaRef ds:uri="http://purl.org/dc/elements/1.1/"/>
  </ds:schemaRefs>
</ds:datastoreItem>
</file>

<file path=customXml/itemProps2.xml><?xml version="1.0" encoding="utf-8"?>
<ds:datastoreItem xmlns:ds="http://schemas.openxmlformats.org/officeDocument/2006/customXml" ds:itemID="{AA3F7EDC-E5B4-4BBC-9D2A-CBE6D46C37AD}">
  <ds:schemaRefs>
    <ds:schemaRef ds:uri="http://schemas.microsoft.com/sharepoint/v3/contenttype/forms"/>
  </ds:schemaRefs>
</ds:datastoreItem>
</file>

<file path=customXml/itemProps3.xml><?xml version="1.0" encoding="utf-8"?>
<ds:datastoreItem xmlns:ds="http://schemas.openxmlformats.org/officeDocument/2006/customXml" ds:itemID="{D2957789-34B8-480C-AF9B-3EB54B9E5C9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Organic</Template>
  <TotalTime>771</TotalTime>
  <Words>811</Words>
  <Application>Microsoft Office PowerPoint</Application>
  <PresentationFormat>Widescreen</PresentationFormat>
  <Paragraphs>65</Paragraphs>
  <Slides>19</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19</vt:i4>
      </vt:variant>
    </vt:vector>
  </HeadingPairs>
  <TitlesOfParts>
    <vt:vector size="27" baseType="lpstr">
      <vt:lpstr>Arial Rounded MT Bold</vt:lpstr>
      <vt:lpstr>Berlin Sans FB</vt:lpstr>
      <vt:lpstr>Bookman Old Style</vt:lpstr>
      <vt:lpstr>Calibri</vt:lpstr>
      <vt:lpstr>Engravers MT</vt:lpstr>
      <vt:lpstr>Franklin Gothic Book</vt:lpstr>
      <vt:lpstr>Wingdings</vt:lpstr>
      <vt:lpstr>Custom</vt:lpstr>
      <vt:lpstr>BANK LOAN OF CUSTOMERS</vt:lpstr>
      <vt:lpstr>PowerPoint Presentation</vt:lpstr>
      <vt:lpstr>INDEX</vt:lpstr>
      <vt:lpstr>INTRODUCTION</vt:lpstr>
      <vt:lpstr>OBJECTIVE</vt:lpstr>
      <vt:lpstr>DATA PROCESS</vt:lpstr>
      <vt:lpstr>OUTPUT</vt:lpstr>
      <vt:lpstr>PowerPoint Presentation</vt:lpstr>
      <vt:lpstr>PowerPoint Presentation</vt:lpstr>
      <vt:lpstr>PowerPoint Presentation</vt:lpstr>
      <vt:lpstr>PowerPoint Presentation</vt:lpstr>
      <vt:lpstr>DASHBOARDS</vt:lpstr>
      <vt:lpstr>PowerPoint Presentation</vt:lpstr>
      <vt:lpstr>PowerPoint Presentation</vt:lpstr>
      <vt:lpstr>CHALLENGES</vt:lpstr>
      <vt:lpstr>RECOMMENDATION</vt:lpstr>
      <vt:lpstr>PowerPoint Presentation</vt:lpstr>
      <vt:lpstr>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Lorem Ipsum</dc:title>
  <dc:creator>Prafulla kumar Khade</dc:creator>
  <cp:lastModifiedBy>ravina khade</cp:lastModifiedBy>
  <cp:revision>3</cp:revision>
  <dcterms:created xsi:type="dcterms:W3CDTF">2024-02-22T08:28:40Z</dcterms:created>
  <dcterms:modified xsi:type="dcterms:W3CDTF">2024-02-23T09:17:52Z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